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39"/>
  </p:notesMasterIdLst>
  <p:handoutMasterIdLst>
    <p:handoutMasterId r:id="rId40"/>
  </p:handoutMasterIdLst>
  <p:sldIdLst>
    <p:sldId id="256" r:id="rId2"/>
    <p:sldId id="267" r:id="rId3"/>
    <p:sldId id="269" r:id="rId4"/>
    <p:sldId id="292" r:id="rId5"/>
    <p:sldId id="258" r:id="rId6"/>
    <p:sldId id="259" r:id="rId7"/>
    <p:sldId id="261" r:id="rId8"/>
    <p:sldId id="260" r:id="rId9"/>
    <p:sldId id="262" r:id="rId10"/>
    <p:sldId id="263" r:id="rId11"/>
    <p:sldId id="265" r:id="rId12"/>
    <p:sldId id="271" r:id="rId13"/>
    <p:sldId id="266" r:id="rId14"/>
    <p:sldId id="264"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5" r:id="rId34"/>
    <p:sldId id="296" r:id="rId35"/>
    <p:sldId id="297" r:id="rId36"/>
    <p:sldId id="298" r:id="rId37"/>
    <p:sldId id="299" r:id="rId3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Times New Roman" pitchFamily="18" charset="0"/>
      </a:defRPr>
    </a:lvl1pPr>
    <a:lvl2pPr marL="457200" algn="l" rtl="0" eaLnBrk="0" fontAlgn="base" hangingPunct="0">
      <a:spcBef>
        <a:spcPct val="0"/>
      </a:spcBef>
      <a:spcAft>
        <a:spcPct val="0"/>
      </a:spcAft>
      <a:defRPr kern="1200">
        <a:solidFill>
          <a:schemeClr val="tx1"/>
        </a:solidFill>
        <a:latin typeface="Arial" charset="0"/>
        <a:ea typeface="+mn-ea"/>
        <a:cs typeface="Times New Roman" pitchFamily="18" charset="0"/>
      </a:defRPr>
    </a:lvl2pPr>
    <a:lvl3pPr marL="914400" algn="l" rtl="0" eaLnBrk="0" fontAlgn="base" hangingPunct="0">
      <a:spcBef>
        <a:spcPct val="0"/>
      </a:spcBef>
      <a:spcAft>
        <a:spcPct val="0"/>
      </a:spcAft>
      <a:defRPr kern="1200">
        <a:solidFill>
          <a:schemeClr val="tx1"/>
        </a:solidFill>
        <a:latin typeface="Arial" charset="0"/>
        <a:ea typeface="+mn-ea"/>
        <a:cs typeface="Times New Roman" pitchFamily="18" charset="0"/>
      </a:defRPr>
    </a:lvl3pPr>
    <a:lvl4pPr marL="1371600" algn="l" rtl="0" eaLnBrk="0" fontAlgn="base" hangingPunct="0">
      <a:spcBef>
        <a:spcPct val="0"/>
      </a:spcBef>
      <a:spcAft>
        <a:spcPct val="0"/>
      </a:spcAft>
      <a:defRPr kern="1200">
        <a:solidFill>
          <a:schemeClr val="tx1"/>
        </a:solidFill>
        <a:latin typeface="Arial" charset="0"/>
        <a:ea typeface="+mn-ea"/>
        <a:cs typeface="Times New Roman" pitchFamily="18" charset="0"/>
      </a:defRPr>
    </a:lvl4pPr>
    <a:lvl5pPr marL="1828800" algn="l" rtl="0" eaLnBrk="0" fontAlgn="base" hangingPunct="0">
      <a:spcBef>
        <a:spcPct val="0"/>
      </a:spcBef>
      <a:spcAft>
        <a:spcPct val="0"/>
      </a:spcAft>
      <a:defRPr kern="1200">
        <a:solidFill>
          <a:schemeClr val="tx1"/>
        </a:solidFill>
        <a:latin typeface="Arial" charset="0"/>
        <a:ea typeface="+mn-ea"/>
        <a:cs typeface="Times New Roman" pitchFamily="18" charset="0"/>
      </a:defRPr>
    </a:lvl5pPr>
    <a:lvl6pPr marL="2286000" algn="l" defTabSz="914400" rtl="0" eaLnBrk="1" latinLnBrk="0" hangingPunct="1">
      <a:defRPr kern="1200">
        <a:solidFill>
          <a:schemeClr val="tx1"/>
        </a:solidFill>
        <a:latin typeface="Arial" charset="0"/>
        <a:ea typeface="+mn-ea"/>
        <a:cs typeface="Times New Roman" pitchFamily="18" charset="0"/>
      </a:defRPr>
    </a:lvl6pPr>
    <a:lvl7pPr marL="2743200" algn="l" defTabSz="914400" rtl="0" eaLnBrk="1" latinLnBrk="0" hangingPunct="1">
      <a:defRPr kern="1200">
        <a:solidFill>
          <a:schemeClr val="tx1"/>
        </a:solidFill>
        <a:latin typeface="Arial" charset="0"/>
        <a:ea typeface="+mn-ea"/>
        <a:cs typeface="Times New Roman" pitchFamily="18" charset="0"/>
      </a:defRPr>
    </a:lvl7pPr>
    <a:lvl8pPr marL="3200400" algn="l" defTabSz="914400" rtl="0" eaLnBrk="1" latinLnBrk="0" hangingPunct="1">
      <a:defRPr kern="1200">
        <a:solidFill>
          <a:schemeClr val="tx1"/>
        </a:solidFill>
        <a:latin typeface="Arial" charset="0"/>
        <a:ea typeface="+mn-ea"/>
        <a:cs typeface="Times New Roman" pitchFamily="18" charset="0"/>
      </a:defRPr>
    </a:lvl8pPr>
    <a:lvl9pPr marL="3657600" algn="l" defTabSz="914400" rtl="0" eaLnBrk="1" latinLnBrk="0" hangingPunct="1">
      <a:defRPr kern="1200">
        <a:solidFill>
          <a:schemeClr val="tx1"/>
        </a:solidFill>
        <a:latin typeface="Arial"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F5F5F"/>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autoAdjust="0"/>
    <p:restoredTop sz="94700" autoAdjust="0"/>
  </p:normalViewPr>
  <p:slideViewPr>
    <p:cSldViewPr>
      <p:cViewPr varScale="1">
        <p:scale>
          <a:sx n="70" d="100"/>
          <a:sy n="70" d="100"/>
        </p:scale>
        <p:origin x="-138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1536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1536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D6AAACEC-0FB1-44DF-B0CE-A2A422289475}" type="slidenum">
              <a:rPr lang="en-US"/>
              <a:pPr/>
              <a:t>‹Nº›</a:t>
            </a:fld>
            <a:endParaRPr lang="en-US"/>
          </a:p>
        </p:txBody>
      </p:sp>
    </p:spTree>
    <p:extLst>
      <p:ext uri="{BB962C8B-B14F-4D97-AF65-F5344CB8AC3E}">
        <p14:creationId xmlns:p14="http://schemas.microsoft.com/office/powerpoint/2010/main" val="28281269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1741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69D864D3-8192-4E50-BF30-B8E64F8A8F28}" type="slidenum">
              <a:rPr lang="en-US"/>
              <a:pPr/>
              <a:t>‹Nº›</a:t>
            </a:fld>
            <a:endParaRPr lang="en-US"/>
          </a:p>
        </p:txBody>
      </p:sp>
    </p:spTree>
    <p:extLst>
      <p:ext uri="{BB962C8B-B14F-4D97-AF65-F5344CB8AC3E}">
        <p14:creationId xmlns:p14="http://schemas.microsoft.com/office/powerpoint/2010/main" val="93876779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26635" name="Picture 11" descr="scifair_fro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 y="-4763"/>
            <a:ext cx="9163050" cy="6867526"/>
          </a:xfrm>
          <a:prstGeom prst="rect">
            <a:avLst/>
          </a:prstGeom>
          <a:noFill/>
          <a:extLst>
            <a:ext uri="{909E8E84-426E-40DD-AFC4-6F175D3DCCD1}">
              <a14:hiddenFill xmlns:a14="http://schemas.microsoft.com/office/drawing/2010/main">
                <a:solidFill>
                  <a:srgbClr val="FFFFFF"/>
                </a:solidFill>
              </a14:hiddenFill>
            </a:ext>
          </a:extLst>
        </p:spPr>
      </p:pic>
      <p:sp>
        <p:nvSpPr>
          <p:cNvPr id="26626" name="Rectangle 2"/>
          <p:cNvSpPr>
            <a:spLocks noGrp="1" noChangeArrowheads="1"/>
          </p:cNvSpPr>
          <p:nvPr>
            <p:ph type="ctrTitle"/>
          </p:nvPr>
        </p:nvSpPr>
        <p:spPr>
          <a:xfrm>
            <a:off x="1905000" y="685800"/>
            <a:ext cx="6477000" cy="1752600"/>
          </a:xfrm>
        </p:spPr>
        <p:txBody>
          <a:bodyPr/>
          <a:lstStyle>
            <a:lvl1pPr algn="r">
              <a:defRPr sz="4400"/>
            </a:lvl1pPr>
          </a:lstStyle>
          <a:p>
            <a:pPr lvl="0"/>
            <a:r>
              <a:rPr lang="es-ES" noProof="0" smtClean="0"/>
              <a:t>Haga clic para modificar el estilo de título del patrón</a:t>
            </a:r>
            <a:endParaRPr lang="en-US" noProof="0" smtClean="0"/>
          </a:p>
        </p:txBody>
      </p:sp>
      <p:sp>
        <p:nvSpPr>
          <p:cNvPr id="26627" name="Rectangle 3"/>
          <p:cNvSpPr>
            <a:spLocks noGrp="1" noChangeArrowheads="1"/>
          </p:cNvSpPr>
          <p:nvPr>
            <p:ph type="subTitle" idx="1"/>
          </p:nvPr>
        </p:nvSpPr>
        <p:spPr>
          <a:xfrm>
            <a:off x="1676400" y="2133600"/>
            <a:ext cx="6477000" cy="1981200"/>
          </a:xfrm>
        </p:spPr>
        <p:txBody>
          <a:bodyPr/>
          <a:lstStyle>
            <a:lvl1pPr marL="0" indent="0" algn="r">
              <a:buFont typeface="Wingdings" pitchFamily="2" charset="2"/>
              <a:buNone/>
              <a:defRPr sz="1400" i="1"/>
            </a:lvl1pPr>
          </a:lstStyle>
          <a:p>
            <a:pPr lvl="0"/>
            <a:r>
              <a:rPr lang="es-ES" noProof="0" smtClean="0"/>
              <a:t>Haga clic para modificar el estilo de subtítulo del patrón</a:t>
            </a:r>
            <a:endParaRPr lang="en-US" noProof="0" smtClean="0"/>
          </a:p>
        </p:txBody>
      </p:sp>
      <p:sp>
        <p:nvSpPr>
          <p:cNvPr id="26628" name="Rectangle 4"/>
          <p:cNvSpPr>
            <a:spLocks noGrp="1" noChangeArrowheads="1"/>
          </p:cNvSpPr>
          <p:nvPr>
            <p:ph type="dt" sz="half" idx="2"/>
          </p:nvPr>
        </p:nvSpPr>
        <p:spPr>
          <a:xfrm>
            <a:off x="7086600" y="6248400"/>
            <a:ext cx="1524000" cy="457200"/>
          </a:xfrm>
        </p:spPr>
        <p:txBody>
          <a:bodyPr/>
          <a:lstStyle>
            <a:lvl1pPr>
              <a:defRPr/>
            </a:lvl1pPr>
          </a:lstStyle>
          <a:p>
            <a:endParaRPr lang="en-US"/>
          </a:p>
        </p:txBody>
      </p:sp>
      <p:sp>
        <p:nvSpPr>
          <p:cNvPr id="26629" name="Rectangle 5"/>
          <p:cNvSpPr>
            <a:spLocks noGrp="1" noChangeArrowheads="1"/>
          </p:cNvSpPr>
          <p:nvPr>
            <p:ph type="ftr" sz="quarter" idx="3"/>
          </p:nvPr>
        </p:nvSpPr>
        <p:spPr>
          <a:xfrm>
            <a:off x="3810000" y="6248400"/>
            <a:ext cx="2895600" cy="457200"/>
          </a:xfrm>
        </p:spPr>
        <p:txBody>
          <a:bodyPr/>
          <a:lstStyle>
            <a:lvl1pPr>
              <a:defRPr/>
            </a:lvl1pPr>
          </a:lstStyle>
          <a:p>
            <a:endParaRPr lang="en-US"/>
          </a:p>
        </p:txBody>
      </p:sp>
      <p:sp>
        <p:nvSpPr>
          <p:cNvPr id="26630" name="Rectangle 6"/>
          <p:cNvSpPr>
            <a:spLocks noGrp="1" noChangeArrowheads="1"/>
          </p:cNvSpPr>
          <p:nvPr>
            <p:ph type="sldNum" sz="quarter" idx="4"/>
          </p:nvPr>
        </p:nvSpPr>
        <p:spPr>
          <a:xfrm>
            <a:off x="2209800" y="6248400"/>
            <a:ext cx="1219200" cy="457200"/>
          </a:xfrm>
        </p:spPr>
        <p:txBody>
          <a:bodyPr/>
          <a:lstStyle>
            <a:lvl1pPr>
              <a:defRPr/>
            </a:lvl1pPr>
          </a:lstStyle>
          <a:p>
            <a:fld id="{A01EBCB7-526E-4BF5-A5D4-9AD44AF517D1}" type="slidenum">
              <a:rPr lang="en-US"/>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FD526A1A-C43A-460F-B6EE-512A314442A3}" type="slidenum">
              <a:rPr lang="en-US"/>
              <a:pPr/>
              <a:t>‹Nº›</a:t>
            </a:fld>
            <a:endParaRPr lang="en-US"/>
          </a:p>
        </p:txBody>
      </p:sp>
    </p:spTree>
    <p:extLst>
      <p:ext uri="{BB962C8B-B14F-4D97-AF65-F5344CB8AC3E}">
        <p14:creationId xmlns:p14="http://schemas.microsoft.com/office/powerpoint/2010/main" val="1549995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838200"/>
            <a:ext cx="2286000" cy="5181600"/>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0" y="838200"/>
            <a:ext cx="6705600" cy="51816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45852B7C-E695-42AC-9621-0C4A0AB2C6C0}" type="slidenum">
              <a:rPr lang="en-US"/>
              <a:pPr/>
              <a:t>‹Nº›</a:t>
            </a:fld>
            <a:endParaRPr lang="en-US"/>
          </a:p>
        </p:txBody>
      </p:sp>
    </p:spTree>
    <p:extLst>
      <p:ext uri="{BB962C8B-B14F-4D97-AF65-F5344CB8AC3E}">
        <p14:creationId xmlns:p14="http://schemas.microsoft.com/office/powerpoint/2010/main" val="1821738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497DAECC-6843-4BAF-AF10-3832317BC651}" type="slidenum">
              <a:rPr lang="en-US"/>
              <a:pPr/>
              <a:t>‹Nº›</a:t>
            </a:fld>
            <a:endParaRPr lang="en-US"/>
          </a:p>
        </p:txBody>
      </p:sp>
    </p:spTree>
    <p:extLst>
      <p:ext uri="{BB962C8B-B14F-4D97-AF65-F5344CB8AC3E}">
        <p14:creationId xmlns:p14="http://schemas.microsoft.com/office/powerpoint/2010/main" val="3383717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B76D9D7E-B9DC-4283-8FA7-BB6131BFF97E}" type="slidenum">
              <a:rPr lang="en-US"/>
              <a:pPr/>
              <a:t>‹Nº›</a:t>
            </a:fld>
            <a:endParaRPr lang="en-US"/>
          </a:p>
        </p:txBody>
      </p:sp>
    </p:spTree>
    <p:extLst>
      <p:ext uri="{BB962C8B-B14F-4D97-AF65-F5344CB8AC3E}">
        <p14:creationId xmlns:p14="http://schemas.microsoft.com/office/powerpoint/2010/main" val="3917512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0" y="2667000"/>
            <a:ext cx="44196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572000" y="2667000"/>
            <a:ext cx="44196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lvl1pPr>
              <a:defRPr/>
            </a:lvl1pPr>
          </a:lstStyle>
          <a:p>
            <a:endParaRPr lang="en-US"/>
          </a:p>
        </p:txBody>
      </p:sp>
      <p:sp>
        <p:nvSpPr>
          <p:cNvPr id="6" name="5 Marcador de pie de página"/>
          <p:cNvSpPr>
            <a:spLocks noGrp="1"/>
          </p:cNvSpPr>
          <p:nvPr>
            <p:ph type="ftr" sz="quarter" idx="11"/>
          </p:nvPr>
        </p:nvSpPr>
        <p:spPr/>
        <p:txBody>
          <a:bodyPr/>
          <a:lstStyle>
            <a:lvl1pPr>
              <a:defRPr/>
            </a:lvl1pPr>
          </a:lstStyle>
          <a:p>
            <a:endParaRPr lang="en-US"/>
          </a:p>
        </p:txBody>
      </p:sp>
      <p:sp>
        <p:nvSpPr>
          <p:cNvPr id="7" name="6 Marcador de número de diapositiva"/>
          <p:cNvSpPr>
            <a:spLocks noGrp="1"/>
          </p:cNvSpPr>
          <p:nvPr>
            <p:ph type="sldNum" sz="quarter" idx="12"/>
          </p:nvPr>
        </p:nvSpPr>
        <p:spPr/>
        <p:txBody>
          <a:bodyPr/>
          <a:lstStyle>
            <a:lvl1pPr>
              <a:defRPr/>
            </a:lvl1pPr>
          </a:lstStyle>
          <a:p>
            <a:fld id="{0E912D72-F1BB-4AA2-A239-1EFE04A3907E}" type="slidenum">
              <a:rPr lang="en-US"/>
              <a:pPr/>
              <a:t>‹Nº›</a:t>
            </a:fld>
            <a:endParaRPr lang="en-US"/>
          </a:p>
        </p:txBody>
      </p:sp>
    </p:spTree>
    <p:extLst>
      <p:ext uri="{BB962C8B-B14F-4D97-AF65-F5344CB8AC3E}">
        <p14:creationId xmlns:p14="http://schemas.microsoft.com/office/powerpoint/2010/main" val="612404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lvl1pPr>
              <a:defRPr/>
            </a:lvl1pPr>
          </a:lstStyle>
          <a:p>
            <a:endParaRPr lang="en-US"/>
          </a:p>
        </p:txBody>
      </p:sp>
      <p:sp>
        <p:nvSpPr>
          <p:cNvPr id="8" name="7 Marcador de pie de página"/>
          <p:cNvSpPr>
            <a:spLocks noGrp="1"/>
          </p:cNvSpPr>
          <p:nvPr>
            <p:ph type="ftr" sz="quarter" idx="11"/>
          </p:nvPr>
        </p:nvSpPr>
        <p:spPr/>
        <p:txBody>
          <a:bodyPr/>
          <a:lstStyle>
            <a:lvl1pPr>
              <a:defRPr/>
            </a:lvl1pPr>
          </a:lstStyle>
          <a:p>
            <a:endParaRPr lang="en-US"/>
          </a:p>
        </p:txBody>
      </p:sp>
      <p:sp>
        <p:nvSpPr>
          <p:cNvPr id="9" name="8 Marcador de número de diapositiva"/>
          <p:cNvSpPr>
            <a:spLocks noGrp="1"/>
          </p:cNvSpPr>
          <p:nvPr>
            <p:ph type="sldNum" sz="quarter" idx="12"/>
          </p:nvPr>
        </p:nvSpPr>
        <p:spPr/>
        <p:txBody>
          <a:bodyPr/>
          <a:lstStyle>
            <a:lvl1pPr>
              <a:defRPr/>
            </a:lvl1pPr>
          </a:lstStyle>
          <a:p>
            <a:fld id="{6247D3E4-79B8-4952-9912-A736A5BCE3A8}" type="slidenum">
              <a:rPr lang="en-US"/>
              <a:pPr/>
              <a:t>‹Nº›</a:t>
            </a:fld>
            <a:endParaRPr lang="en-US"/>
          </a:p>
        </p:txBody>
      </p:sp>
    </p:spTree>
    <p:extLst>
      <p:ext uri="{BB962C8B-B14F-4D97-AF65-F5344CB8AC3E}">
        <p14:creationId xmlns:p14="http://schemas.microsoft.com/office/powerpoint/2010/main" val="2283034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lvl1pPr>
              <a:defRPr/>
            </a:lvl1pPr>
          </a:lstStyle>
          <a:p>
            <a:endParaRPr lang="en-US"/>
          </a:p>
        </p:txBody>
      </p:sp>
      <p:sp>
        <p:nvSpPr>
          <p:cNvPr id="4" name="3 Marcador de pie de página"/>
          <p:cNvSpPr>
            <a:spLocks noGrp="1"/>
          </p:cNvSpPr>
          <p:nvPr>
            <p:ph type="ftr" sz="quarter" idx="11"/>
          </p:nvPr>
        </p:nvSpPr>
        <p:spPr/>
        <p:txBody>
          <a:bodyPr/>
          <a:lstStyle>
            <a:lvl1pPr>
              <a:defRPr/>
            </a:lvl1pPr>
          </a:lstStyle>
          <a:p>
            <a:endParaRPr lang="en-US"/>
          </a:p>
        </p:txBody>
      </p:sp>
      <p:sp>
        <p:nvSpPr>
          <p:cNvPr id="5" name="4 Marcador de número de diapositiva"/>
          <p:cNvSpPr>
            <a:spLocks noGrp="1"/>
          </p:cNvSpPr>
          <p:nvPr>
            <p:ph type="sldNum" sz="quarter" idx="12"/>
          </p:nvPr>
        </p:nvSpPr>
        <p:spPr/>
        <p:txBody>
          <a:bodyPr/>
          <a:lstStyle>
            <a:lvl1pPr>
              <a:defRPr/>
            </a:lvl1pPr>
          </a:lstStyle>
          <a:p>
            <a:fld id="{001252F9-23B5-4EF9-8EA3-8D0534A0E56D}" type="slidenum">
              <a:rPr lang="en-US"/>
              <a:pPr/>
              <a:t>‹Nº›</a:t>
            </a:fld>
            <a:endParaRPr lang="en-US"/>
          </a:p>
        </p:txBody>
      </p:sp>
    </p:spTree>
    <p:extLst>
      <p:ext uri="{BB962C8B-B14F-4D97-AF65-F5344CB8AC3E}">
        <p14:creationId xmlns:p14="http://schemas.microsoft.com/office/powerpoint/2010/main" val="427219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n-US"/>
          </a:p>
        </p:txBody>
      </p:sp>
      <p:sp>
        <p:nvSpPr>
          <p:cNvPr id="3" name="2 Marcador de pie de página"/>
          <p:cNvSpPr>
            <a:spLocks noGrp="1"/>
          </p:cNvSpPr>
          <p:nvPr>
            <p:ph type="ftr" sz="quarter" idx="11"/>
          </p:nvPr>
        </p:nvSpPr>
        <p:spPr/>
        <p:txBody>
          <a:bodyPr/>
          <a:lstStyle>
            <a:lvl1pPr>
              <a:defRPr/>
            </a:lvl1pPr>
          </a:lstStyle>
          <a:p>
            <a:endParaRPr lang="en-US"/>
          </a:p>
        </p:txBody>
      </p:sp>
      <p:sp>
        <p:nvSpPr>
          <p:cNvPr id="4" name="3 Marcador de número de diapositiva"/>
          <p:cNvSpPr>
            <a:spLocks noGrp="1"/>
          </p:cNvSpPr>
          <p:nvPr>
            <p:ph type="sldNum" sz="quarter" idx="12"/>
          </p:nvPr>
        </p:nvSpPr>
        <p:spPr/>
        <p:txBody>
          <a:bodyPr/>
          <a:lstStyle>
            <a:lvl1pPr>
              <a:defRPr/>
            </a:lvl1pPr>
          </a:lstStyle>
          <a:p>
            <a:fld id="{CFD34BA5-FC43-48E7-966C-0C7DB2A8B814}" type="slidenum">
              <a:rPr lang="en-US"/>
              <a:pPr/>
              <a:t>‹Nº›</a:t>
            </a:fld>
            <a:endParaRPr lang="en-US"/>
          </a:p>
        </p:txBody>
      </p:sp>
    </p:spTree>
    <p:extLst>
      <p:ext uri="{BB962C8B-B14F-4D97-AF65-F5344CB8AC3E}">
        <p14:creationId xmlns:p14="http://schemas.microsoft.com/office/powerpoint/2010/main" val="2886571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n-US"/>
          </a:p>
        </p:txBody>
      </p:sp>
      <p:sp>
        <p:nvSpPr>
          <p:cNvPr id="6" name="5 Marcador de pie de página"/>
          <p:cNvSpPr>
            <a:spLocks noGrp="1"/>
          </p:cNvSpPr>
          <p:nvPr>
            <p:ph type="ftr" sz="quarter" idx="11"/>
          </p:nvPr>
        </p:nvSpPr>
        <p:spPr/>
        <p:txBody>
          <a:bodyPr/>
          <a:lstStyle>
            <a:lvl1pPr>
              <a:defRPr/>
            </a:lvl1pPr>
          </a:lstStyle>
          <a:p>
            <a:endParaRPr lang="en-US"/>
          </a:p>
        </p:txBody>
      </p:sp>
      <p:sp>
        <p:nvSpPr>
          <p:cNvPr id="7" name="6 Marcador de número de diapositiva"/>
          <p:cNvSpPr>
            <a:spLocks noGrp="1"/>
          </p:cNvSpPr>
          <p:nvPr>
            <p:ph type="sldNum" sz="quarter" idx="12"/>
          </p:nvPr>
        </p:nvSpPr>
        <p:spPr/>
        <p:txBody>
          <a:bodyPr/>
          <a:lstStyle>
            <a:lvl1pPr>
              <a:defRPr/>
            </a:lvl1pPr>
          </a:lstStyle>
          <a:p>
            <a:fld id="{934BFFEC-F780-4358-8880-7C3B1BD816DC}" type="slidenum">
              <a:rPr lang="en-US"/>
              <a:pPr/>
              <a:t>‹Nº›</a:t>
            </a:fld>
            <a:endParaRPr lang="en-US"/>
          </a:p>
        </p:txBody>
      </p:sp>
    </p:spTree>
    <p:extLst>
      <p:ext uri="{BB962C8B-B14F-4D97-AF65-F5344CB8AC3E}">
        <p14:creationId xmlns:p14="http://schemas.microsoft.com/office/powerpoint/2010/main" val="1518865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n-US"/>
          </a:p>
        </p:txBody>
      </p:sp>
      <p:sp>
        <p:nvSpPr>
          <p:cNvPr id="6" name="5 Marcador de pie de página"/>
          <p:cNvSpPr>
            <a:spLocks noGrp="1"/>
          </p:cNvSpPr>
          <p:nvPr>
            <p:ph type="ftr" sz="quarter" idx="11"/>
          </p:nvPr>
        </p:nvSpPr>
        <p:spPr/>
        <p:txBody>
          <a:bodyPr/>
          <a:lstStyle>
            <a:lvl1pPr>
              <a:defRPr/>
            </a:lvl1pPr>
          </a:lstStyle>
          <a:p>
            <a:endParaRPr lang="en-US"/>
          </a:p>
        </p:txBody>
      </p:sp>
      <p:sp>
        <p:nvSpPr>
          <p:cNvPr id="7" name="6 Marcador de número de diapositiva"/>
          <p:cNvSpPr>
            <a:spLocks noGrp="1"/>
          </p:cNvSpPr>
          <p:nvPr>
            <p:ph type="sldNum" sz="quarter" idx="12"/>
          </p:nvPr>
        </p:nvSpPr>
        <p:spPr/>
        <p:txBody>
          <a:bodyPr/>
          <a:lstStyle>
            <a:lvl1pPr>
              <a:defRPr/>
            </a:lvl1pPr>
          </a:lstStyle>
          <a:p>
            <a:fld id="{2A8F0D79-3E1C-43F7-BD39-49E9F2E02648}" type="slidenum">
              <a:rPr lang="en-US"/>
              <a:pPr/>
              <a:t>‹Nº›</a:t>
            </a:fld>
            <a:endParaRPr lang="en-US"/>
          </a:p>
        </p:txBody>
      </p:sp>
    </p:spTree>
    <p:extLst>
      <p:ext uri="{BB962C8B-B14F-4D97-AF65-F5344CB8AC3E}">
        <p14:creationId xmlns:p14="http://schemas.microsoft.com/office/powerpoint/2010/main" val="2710825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5613" name="Picture 13" descr="scifair_INSID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525" y="-4763"/>
            <a:ext cx="9163050" cy="6867526"/>
          </a:xfrm>
          <a:prstGeom prst="rect">
            <a:avLst/>
          </a:prstGeom>
          <a:noFill/>
          <a:extLst>
            <a:ext uri="{909E8E84-426E-40DD-AFC4-6F175D3DCCD1}">
              <a14:hiddenFill xmlns:a14="http://schemas.microsoft.com/office/drawing/2010/main">
                <a:solidFill>
                  <a:srgbClr val="FFFFFF"/>
                </a:solidFill>
              </a14:hiddenFill>
            </a:ext>
          </a:extLst>
        </p:spPr>
      </p:pic>
      <p:sp>
        <p:nvSpPr>
          <p:cNvPr id="25602" name="Rectangle 2"/>
          <p:cNvSpPr>
            <a:spLocks noGrp="1" noChangeArrowheads="1"/>
          </p:cNvSpPr>
          <p:nvPr>
            <p:ph type="title"/>
          </p:nvPr>
        </p:nvSpPr>
        <p:spPr bwMode="auto">
          <a:xfrm>
            <a:off x="0" y="838200"/>
            <a:ext cx="9144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Haga clic para cambiar el estilo de título</a:t>
            </a:r>
          </a:p>
        </p:txBody>
      </p:sp>
      <p:sp>
        <p:nvSpPr>
          <p:cNvPr id="25603" name="Rectangle 3"/>
          <p:cNvSpPr>
            <a:spLocks noGrp="1" noChangeArrowheads="1"/>
          </p:cNvSpPr>
          <p:nvPr>
            <p:ph type="body" idx="1"/>
          </p:nvPr>
        </p:nvSpPr>
        <p:spPr bwMode="auto">
          <a:xfrm>
            <a:off x="0" y="2667000"/>
            <a:ext cx="8991600"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p>
        </p:txBody>
      </p:sp>
      <p:sp>
        <p:nvSpPr>
          <p:cNvPr id="25604" name="Rectangle 4"/>
          <p:cNvSpPr>
            <a:spLocks noGrp="1" noChangeArrowheads="1"/>
          </p:cNvSpPr>
          <p:nvPr>
            <p:ph type="dt" sz="half" idx="2"/>
          </p:nvPr>
        </p:nvSpPr>
        <p:spPr bwMode="auto">
          <a:xfrm>
            <a:off x="66294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endParaRPr lang="en-US"/>
          </a:p>
        </p:txBody>
      </p:sp>
      <p:sp>
        <p:nvSpPr>
          <p:cNvPr id="25605" name="Rectangle 5"/>
          <p:cNvSpPr>
            <a:spLocks noGrp="1" noChangeArrowheads="1"/>
          </p:cNvSpPr>
          <p:nvPr>
            <p:ph type="ftr" sz="quarter" idx="3"/>
          </p:nvPr>
        </p:nvSpPr>
        <p:spPr bwMode="auto">
          <a:xfrm>
            <a:off x="32766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p>
        </p:txBody>
      </p:sp>
      <p:sp>
        <p:nvSpPr>
          <p:cNvPr id="25606" name="Rectangle 6"/>
          <p:cNvSpPr>
            <a:spLocks noGrp="1" noChangeArrowheads="1"/>
          </p:cNvSpPr>
          <p:nvPr>
            <p:ph type="sldNum" sz="quarter" idx="4"/>
          </p:nvPr>
        </p:nvSpPr>
        <p:spPr bwMode="auto">
          <a:xfrm>
            <a:off x="15240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fld id="{7F7A31E7-4757-4909-9A52-217B7A759F05}" type="slidenum">
              <a:rPr lang="en-US"/>
              <a:pPr/>
              <a:t>‹Nº›</a:t>
            </a:fld>
            <a:endParaRPr lang="en-US"/>
          </a:p>
        </p:txBody>
      </p:sp>
      <p:sp>
        <p:nvSpPr>
          <p:cNvPr id="25615" name="Rectangle 15"/>
          <p:cNvSpPr>
            <a:spLocks noChangeArrowheads="1"/>
          </p:cNvSpPr>
          <p:nvPr/>
        </p:nvSpPr>
        <p:spPr bwMode="auto">
          <a:xfrm>
            <a:off x="1114425" y="1609725"/>
            <a:ext cx="6934200" cy="19050"/>
          </a:xfrm>
          <a:prstGeom prst="rect">
            <a:avLst/>
          </a:prstGeom>
          <a:solidFill>
            <a:srgbClr val="808080"/>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O"/>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Verdana" pitchFamily="34" charset="0"/>
        </a:defRPr>
      </a:lvl2pPr>
      <a:lvl3pPr algn="ctr" rtl="0" eaLnBrk="1" fontAlgn="base" hangingPunct="1">
        <a:spcBef>
          <a:spcPct val="0"/>
        </a:spcBef>
        <a:spcAft>
          <a:spcPct val="0"/>
        </a:spcAft>
        <a:defRPr sz="3600">
          <a:solidFill>
            <a:schemeClr val="tx2"/>
          </a:solidFill>
          <a:latin typeface="Verdana" pitchFamily="34" charset="0"/>
        </a:defRPr>
      </a:lvl3pPr>
      <a:lvl4pPr algn="ctr" rtl="0" eaLnBrk="1" fontAlgn="base" hangingPunct="1">
        <a:spcBef>
          <a:spcPct val="0"/>
        </a:spcBef>
        <a:spcAft>
          <a:spcPct val="0"/>
        </a:spcAft>
        <a:defRPr sz="3600">
          <a:solidFill>
            <a:schemeClr val="tx2"/>
          </a:solidFill>
          <a:latin typeface="Verdana" pitchFamily="34" charset="0"/>
        </a:defRPr>
      </a:lvl4pPr>
      <a:lvl5pPr algn="ctr" rtl="0" eaLnBrk="1" fontAlgn="base" hangingPunct="1">
        <a:spcBef>
          <a:spcPct val="0"/>
        </a:spcBef>
        <a:spcAft>
          <a:spcPct val="0"/>
        </a:spcAft>
        <a:defRPr sz="3600">
          <a:solidFill>
            <a:schemeClr val="tx2"/>
          </a:solidFill>
          <a:latin typeface="Verdana" pitchFamily="34" charset="0"/>
        </a:defRPr>
      </a:lvl5pPr>
      <a:lvl6pPr marL="457200" algn="ctr" rtl="0" eaLnBrk="1" fontAlgn="base" hangingPunct="1">
        <a:spcBef>
          <a:spcPct val="0"/>
        </a:spcBef>
        <a:spcAft>
          <a:spcPct val="0"/>
        </a:spcAft>
        <a:defRPr sz="3600">
          <a:solidFill>
            <a:schemeClr val="tx2"/>
          </a:solidFill>
          <a:latin typeface="Verdana" pitchFamily="34" charset="0"/>
        </a:defRPr>
      </a:lvl6pPr>
      <a:lvl7pPr marL="914400" algn="ctr" rtl="0" eaLnBrk="1" fontAlgn="base" hangingPunct="1">
        <a:spcBef>
          <a:spcPct val="0"/>
        </a:spcBef>
        <a:spcAft>
          <a:spcPct val="0"/>
        </a:spcAft>
        <a:defRPr sz="3600">
          <a:solidFill>
            <a:schemeClr val="tx2"/>
          </a:solidFill>
          <a:latin typeface="Verdana" pitchFamily="34" charset="0"/>
        </a:defRPr>
      </a:lvl7pPr>
      <a:lvl8pPr marL="1371600" algn="ctr" rtl="0" eaLnBrk="1" fontAlgn="base" hangingPunct="1">
        <a:spcBef>
          <a:spcPct val="0"/>
        </a:spcBef>
        <a:spcAft>
          <a:spcPct val="0"/>
        </a:spcAft>
        <a:defRPr sz="3600">
          <a:solidFill>
            <a:schemeClr val="tx2"/>
          </a:solidFill>
          <a:latin typeface="Verdana" pitchFamily="34" charset="0"/>
        </a:defRPr>
      </a:lvl8pPr>
      <a:lvl9pPr marL="1828800" algn="ctr" rtl="0" eaLnBrk="1" fontAlgn="base" hangingPunct="1">
        <a:spcBef>
          <a:spcPct val="0"/>
        </a:spcBef>
        <a:spcAft>
          <a:spcPct val="0"/>
        </a:spcAft>
        <a:defRPr sz="3600">
          <a:solidFill>
            <a:schemeClr val="tx2"/>
          </a:solidFill>
          <a:latin typeface="Verdana" pitchFamily="34" charset="0"/>
        </a:defRPr>
      </a:lvl9pPr>
    </p:titleStyle>
    <p:bodyStyle>
      <a:lvl1pPr marL="342900" indent="-342900" algn="ctr" rtl="0" eaLnBrk="1" fontAlgn="base" hangingPunct="1">
        <a:spcBef>
          <a:spcPct val="20000"/>
        </a:spcBef>
        <a:spcAft>
          <a:spcPct val="0"/>
        </a:spcAft>
        <a:buClr>
          <a:srgbClr val="5F5F5F"/>
        </a:buClr>
        <a:buFont typeface="Wingdings" pitchFamily="2" charset="2"/>
        <a:buChar char="§"/>
        <a:defRPr>
          <a:solidFill>
            <a:schemeClr val="tx2"/>
          </a:solidFill>
          <a:latin typeface="+mn-lt"/>
          <a:ea typeface="+mn-ea"/>
          <a:cs typeface="+mn-cs"/>
        </a:defRPr>
      </a:lvl1pPr>
      <a:lvl2pPr marL="742950" indent="-285750" algn="ctr" rtl="0" eaLnBrk="1" fontAlgn="base" hangingPunct="1">
        <a:spcBef>
          <a:spcPct val="20000"/>
        </a:spcBef>
        <a:spcAft>
          <a:spcPct val="0"/>
        </a:spcAft>
        <a:buClr>
          <a:srgbClr val="5F5F5F"/>
        </a:buClr>
        <a:buFont typeface="Wingdings" pitchFamily="2" charset="2"/>
        <a:buChar char="§"/>
        <a:defRPr sz="1700">
          <a:solidFill>
            <a:schemeClr val="tx2"/>
          </a:solidFill>
          <a:latin typeface="+mn-lt"/>
        </a:defRPr>
      </a:lvl2pPr>
      <a:lvl3pPr marL="1143000" indent="-228600" algn="ctr" rtl="0" eaLnBrk="1" fontAlgn="base" hangingPunct="1">
        <a:spcBef>
          <a:spcPct val="20000"/>
        </a:spcBef>
        <a:spcAft>
          <a:spcPct val="0"/>
        </a:spcAft>
        <a:buClr>
          <a:srgbClr val="5F5F5F"/>
        </a:buClr>
        <a:buFont typeface="Wingdings" pitchFamily="2" charset="2"/>
        <a:buChar char="§"/>
        <a:defRPr sz="1600">
          <a:solidFill>
            <a:schemeClr val="tx2"/>
          </a:solidFill>
          <a:latin typeface="+mn-lt"/>
        </a:defRPr>
      </a:lvl3pPr>
      <a:lvl4pPr marL="1600200" indent="-228600" algn="ctr" rtl="0" eaLnBrk="1" fontAlgn="base" hangingPunct="1">
        <a:spcBef>
          <a:spcPct val="20000"/>
        </a:spcBef>
        <a:spcAft>
          <a:spcPct val="0"/>
        </a:spcAft>
        <a:buClr>
          <a:srgbClr val="5F5F5F"/>
        </a:buClr>
        <a:buFont typeface="Wingdings" pitchFamily="2" charset="2"/>
        <a:buChar char="§"/>
        <a:defRPr sz="1500">
          <a:solidFill>
            <a:schemeClr val="tx2"/>
          </a:solidFill>
          <a:latin typeface="+mn-lt"/>
        </a:defRPr>
      </a:lvl4pPr>
      <a:lvl5pPr marL="2057400" indent="-228600" algn="ctr" rtl="0" eaLnBrk="1" fontAlgn="base" hangingPunct="1">
        <a:spcBef>
          <a:spcPct val="20000"/>
        </a:spcBef>
        <a:spcAft>
          <a:spcPct val="0"/>
        </a:spcAft>
        <a:buClr>
          <a:srgbClr val="5F5F5F"/>
        </a:buClr>
        <a:buFont typeface="Wingdings" pitchFamily="2" charset="2"/>
        <a:buChar char="§"/>
        <a:defRPr sz="1400">
          <a:solidFill>
            <a:schemeClr val="tx2"/>
          </a:solidFill>
          <a:latin typeface="+mn-lt"/>
        </a:defRPr>
      </a:lvl5pPr>
      <a:lvl6pPr marL="2514600" indent="-228600" algn="ctr" rtl="0" eaLnBrk="1" fontAlgn="base" hangingPunct="1">
        <a:spcBef>
          <a:spcPct val="20000"/>
        </a:spcBef>
        <a:spcAft>
          <a:spcPct val="0"/>
        </a:spcAft>
        <a:buClr>
          <a:srgbClr val="5F5F5F"/>
        </a:buClr>
        <a:buFont typeface="Wingdings" pitchFamily="2" charset="2"/>
        <a:buChar char="§"/>
        <a:defRPr sz="1400">
          <a:solidFill>
            <a:schemeClr val="tx2"/>
          </a:solidFill>
          <a:latin typeface="+mn-lt"/>
        </a:defRPr>
      </a:lvl6pPr>
      <a:lvl7pPr marL="2971800" indent="-228600" algn="ctr" rtl="0" eaLnBrk="1" fontAlgn="base" hangingPunct="1">
        <a:spcBef>
          <a:spcPct val="20000"/>
        </a:spcBef>
        <a:spcAft>
          <a:spcPct val="0"/>
        </a:spcAft>
        <a:buClr>
          <a:srgbClr val="5F5F5F"/>
        </a:buClr>
        <a:buFont typeface="Wingdings" pitchFamily="2" charset="2"/>
        <a:buChar char="§"/>
        <a:defRPr sz="1400">
          <a:solidFill>
            <a:schemeClr val="tx2"/>
          </a:solidFill>
          <a:latin typeface="+mn-lt"/>
        </a:defRPr>
      </a:lvl7pPr>
      <a:lvl8pPr marL="3429000" indent="-228600" algn="ctr" rtl="0" eaLnBrk="1" fontAlgn="base" hangingPunct="1">
        <a:spcBef>
          <a:spcPct val="20000"/>
        </a:spcBef>
        <a:spcAft>
          <a:spcPct val="0"/>
        </a:spcAft>
        <a:buClr>
          <a:srgbClr val="5F5F5F"/>
        </a:buClr>
        <a:buFont typeface="Wingdings" pitchFamily="2" charset="2"/>
        <a:buChar char="§"/>
        <a:defRPr sz="1400">
          <a:solidFill>
            <a:schemeClr val="tx2"/>
          </a:solidFill>
          <a:latin typeface="+mn-lt"/>
        </a:defRPr>
      </a:lvl8pPr>
      <a:lvl9pPr marL="3886200" indent="-228600" algn="ctr" rtl="0" eaLnBrk="1" fontAlgn="base" hangingPunct="1">
        <a:spcBef>
          <a:spcPct val="20000"/>
        </a:spcBef>
        <a:spcAft>
          <a:spcPct val="0"/>
        </a:spcAft>
        <a:buClr>
          <a:srgbClr val="5F5F5F"/>
        </a:buClr>
        <a:buFont typeface="Wingdings" pitchFamily="2" charset="2"/>
        <a:buChar char="§"/>
        <a:defRPr sz="1400">
          <a:solidFill>
            <a:schemeClr val="tx2"/>
          </a:solidFill>
          <a:latin typeface="+mn-lt"/>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a:xfrm>
            <a:off x="0" y="692696"/>
            <a:ext cx="7924800" cy="1752600"/>
          </a:xfrm>
        </p:spPr>
        <p:txBody>
          <a:bodyPr/>
          <a:lstStyle/>
          <a:p>
            <a:r>
              <a:rPr lang="es-CO" sz="3600" dirty="0" smtClean="0"/>
              <a:t>HIPERACTIVIDAD Y DÉFICIT DE ATENCIÓN</a:t>
            </a:r>
            <a:endParaRPr lang="en-US" sz="3500" dirty="0"/>
          </a:p>
        </p:txBody>
      </p:sp>
      <p:sp>
        <p:nvSpPr>
          <p:cNvPr id="2" name="1 Subtítulo"/>
          <p:cNvSpPr>
            <a:spLocks noGrp="1"/>
          </p:cNvSpPr>
          <p:nvPr>
            <p:ph type="subTitle" idx="1"/>
          </p:nvPr>
        </p:nvSpPr>
        <p:spPr/>
        <p:txBody>
          <a:bodyPr/>
          <a:lstStyle/>
          <a:p>
            <a:r>
              <a:rPr lang="es-CO" dirty="0" smtClean="0"/>
              <a:t>Es un síndrome cognitivo, emocional y conductual con bases neurobiológicas</a:t>
            </a:r>
            <a:endParaRPr lang="es-CO"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100"/>
                                        </p:tgtEl>
                                        <p:attrNameLst>
                                          <p:attrName>style.visibility</p:attrName>
                                        </p:attrNameLst>
                                      </p:cBhvr>
                                      <p:to>
                                        <p:strVal val="visible"/>
                                      </p:to>
                                    </p:set>
                                    <p:anim calcmode="lin" valueType="num">
                                      <p:cBhvr additive="base">
                                        <p:cTn id="7" dur="500" fill="hold"/>
                                        <p:tgtEl>
                                          <p:spTgt spid="4100"/>
                                        </p:tgtEl>
                                        <p:attrNameLst>
                                          <p:attrName>ppt_x</p:attrName>
                                        </p:attrNameLst>
                                      </p:cBhvr>
                                      <p:tavLst>
                                        <p:tav tm="0">
                                          <p:val>
                                            <p:strVal val="#ppt_x"/>
                                          </p:val>
                                        </p:tav>
                                        <p:tav tm="100000">
                                          <p:val>
                                            <p:strVal val="#ppt_x"/>
                                          </p:val>
                                        </p:tav>
                                      </p:tavLst>
                                    </p:anim>
                                    <p:anim calcmode="lin" valueType="num">
                                      <p:cBhvr additive="base">
                                        <p:cTn id="8" dur="500" fill="hold"/>
                                        <p:tgtEl>
                                          <p:spTgt spid="410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title"/>
          </p:nvPr>
        </p:nvSpPr>
        <p:spPr>
          <a:xfrm>
            <a:off x="381000" y="790575"/>
            <a:ext cx="8382000" cy="1066800"/>
          </a:xfrm>
        </p:spPr>
        <p:txBody>
          <a:bodyPr/>
          <a:lstStyle/>
          <a:p>
            <a:r>
              <a:rPr lang="es-CO" dirty="0" smtClean="0"/>
              <a:t>TRATAMIENTO</a:t>
            </a:r>
            <a:endParaRPr lang="en-US" dirty="0"/>
          </a:p>
        </p:txBody>
      </p:sp>
      <p:sp>
        <p:nvSpPr>
          <p:cNvPr id="28674" name="Rectangle 2"/>
          <p:cNvSpPr>
            <a:spLocks noGrp="1" noChangeArrowheads="1"/>
          </p:cNvSpPr>
          <p:nvPr>
            <p:ph type="body" idx="1"/>
          </p:nvPr>
        </p:nvSpPr>
        <p:spPr>
          <a:xfrm>
            <a:off x="395536" y="1628800"/>
            <a:ext cx="8352928" cy="4896544"/>
          </a:xfrm>
        </p:spPr>
        <p:txBody>
          <a:bodyPr/>
          <a:lstStyle/>
          <a:p>
            <a:pPr>
              <a:buFont typeface="Wingdings" pitchFamily="2" charset="2"/>
              <a:buChar char="v"/>
            </a:pPr>
            <a:r>
              <a:rPr lang="es-CO" sz="1600" dirty="0" smtClean="0"/>
              <a:t>FARMACOLÓGICO</a:t>
            </a:r>
          </a:p>
          <a:p>
            <a:pPr marL="0" indent="0">
              <a:buNone/>
            </a:pPr>
            <a:r>
              <a:rPr lang="es-CO" sz="1600" dirty="0" smtClean="0"/>
              <a:t>    </a:t>
            </a:r>
            <a:r>
              <a:rPr lang="es-CO" sz="1600" dirty="0" err="1" smtClean="0"/>
              <a:t>Metilfenidato</a:t>
            </a:r>
            <a:r>
              <a:rPr lang="es-CO" sz="1600" dirty="0" smtClean="0"/>
              <a:t> : sus efectos inmediatos son un aumento de la capacidad de atención y concentración y una reducción de la hiperactividad y movilidad. Como efectos secundarios en algunos casos se produce falta de apetito y de sueño.</a:t>
            </a:r>
          </a:p>
          <a:p>
            <a:pPr marL="0" indent="0">
              <a:buNone/>
            </a:pPr>
            <a:endParaRPr lang="es-CO" sz="1600" dirty="0" smtClean="0"/>
          </a:p>
          <a:p>
            <a:pPr>
              <a:buFont typeface="Wingdings" pitchFamily="2" charset="2"/>
              <a:buChar char="v"/>
            </a:pPr>
            <a:r>
              <a:rPr lang="es-CO" sz="1600" dirty="0" smtClean="0"/>
              <a:t>PSICOLÓGICA</a:t>
            </a:r>
          </a:p>
          <a:p>
            <a:pPr>
              <a:buFontTx/>
              <a:buChar char="-"/>
            </a:pPr>
            <a:r>
              <a:rPr lang="es-CO" sz="1600" dirty="0" smtClean="0"/>
              <a:t>La terapia cognitiva – conductista : los apoya directamente en cuanto a cambiar su comportamiento,  a controlar  sus impulsos, aprender a pensar cada tarea y organizar su trabajo.</a:t>
            </a:r>
          </a:p>
          <a:p>
            <a:pPr>
              <a:buFontTx/>
              <a:buChar char="-"/>
            </a:pPr>
            <a:endParaRPr lang="es-CO" sz="1600" dirty="0" smtClean="0"/>
          </a:p>
          <a:p>
            <a:pPr>
              <a:buFontTx/>
              <a:buChar char="-"/>
            </a:pPr>
            <a:r>
              <a:rPr lang="es-CO" sz="1600" dirty="0" smtClean="0"/>
              <a:t>El adiestramiento en cuanto a destrezas sociales : aprenden nuevos comportamientos ( esperar un turno, compartir juguetes, pedir ayuda )</a:t>
            </a:r>
          </a:p>
          <a:p>
            <a:pPr>
              <a:buFontTx/>
              <a:buChar char="-"/>
            </a:pPr>
            <a:endParaRPr lang="es-CO" sz="1600" dirty="0" smtClean="0"/>
          </a:p>
          <a:p>
            <a:pPr>
              <a:buFontTx/>
              <a:buChar char="-"/>
            </a:pPr>
            <a:r>
              <a:rPr lang="es-CO" sz="1600" dirty="0" smtClean="0"/>
              <a:t>Los grupos de apoyo : comparten frustraciones y éxitos, recomendaciones e información de profesionales, padres de familia, </a:t>
            </a:r>
            <a:r>
              <a:rPr lang="es-CO" sz="1600" dirty="0" err="1" smtClean="0"/>
              <a:t>etc</a:t>
            </a:r>
            <a:endParaRPr lang="es-CO" sz="1600" dirty="0" smtClean="0"/>
          </a:p>
          <a:p>
            <a:pPr>
              <a:buFontTx/>
              <a:buChar char="-"/>
            </a:pPr>
            <a:endParaRPr lang="es-CO" sz="1600" dirty="0" smtClean="0"/>
          </a:p>
          <a:p>
            <a:pPr>
              <a:buFontTx/>
              <a:buChar char="-"/>
            </a:pPr>
            <a:r>
              <a:rPr lang="es-CO" sz="1600" dirty="0" smtClean="0"/>
              <a:t>El adiestramiento en destrezas en cuanto al cuidado de hijos : técnicas para manejar  los comportamientos de los chicos el padre busca oportunidades para observar y señalar lo que el niño hace bien para elogiar sus fuerzas y habilidades.</a:t>
            </a:r>
          </a:p>
          <a:p>
            <a:pPr algn="l"/>
            <a:endParaRPr lang="en-US" dirty="0"/>
          </a:p>
        </p:txBody>
      </p:sp>
    </p:spTree>
  </p:cSld>
  <p:clrMapOvr>
    <a:masterClrMapping/>
  </p:clrMapOvr>
  <p:transition>
    <p:check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2625" y="819150"/>
            <a:ext cx="8080375" cy="990600"/>
          </a:xfrm>
        </p:spPr>
        <p:txBody>
          <a:bodyPr/>
          <a:lstStyle/>
          <a:p>
            <a:r>
              <a:rPr lang="en-US" dirty="0" smtClean="0"/>
              <a:t>TRATAMIENTO</a:t>
            </a:r>
            <a:endParaRPr lang="en-US" dirty="0"/>
          </a:p>
        </p:txBody>
      </p:sp>
      <p:sp>
        <p:nvSpPr>
          <p:cNvPr id="21507" name="Rectangle 3"/>
          <p:cNvSpPr>
            <a:spLocks noGrp="1" noChangeArrowheads="1"/>
          </p:cNvSpPr>
          <p:nvPr>
            <p:ph type="body" idx="1"/>
          </p:nvPr>
        </p:nvSpPr>
        <p:spPr>
          <a:xfrm>
            <a:off x="395536" y="1700808"/>
            <a:ext cx="8208912" cy="4752528"/>
          </a:xfrm>
        </p:spPr>
        <p:txBody>
          <a:bodyPr/>
          <a:lstStyle/>
          <a:p>
            <a:pPr>
              <a:buFont typeface="Wingdings" pitchFamily="2" charset="2"/>
              <a:buChar char="v"/>
            </a:pPr>
            <a:r>
              <a:rPr lang="es-CO" dirty="0" smtClean="0"/>
              <a:t>EDUCATIVA</a:t>
            </a:r>
          </a:p>
          <a:p>
            <a:pPr marL="0" indent="0">
              <a:buNone/>
            </a:pPr>
            <a:r>
              <a:rPr lang="es-CO" dirty="0" smtClean="0"/>
              <a:t>Una manera efectiva de modificar el comportamiento  de  un estudiante a través  de  ayudas  educativas  regida por premios, castigos, economía de fichas y contrato de contingencias.</a:t>
            </a:r>
          </a:p>
          <a:p>
            <a:pPr marL="0" indent="0">
              <a:buNone/>
            </a:pPr>
            <a:endParaRPr lang="es-CO" dirty="0" smtClean="0"/>
          </a:p>
          <a:p>
            <a:pPr>
              <a:buFontTx/>
              <a:buChar char="-"/>
            </a:pPr>
            <a:r>
              <a:rPr lang="es-CO" dirty="0" smtClean="0"/>
              <a:t>Premios : debe ser algo agradable que desee alcanzar, de tal modo que hará lo que sea por conseguirlo. Premiarlo  frente al grupo.</a:t>
            </a:r>
          </a:p>
          <a:p>
            <a:pPr>
              <a:buFont typeface="Wingdings" pitchFamily="2" charset="2"/>
              <a:buChar char="v"/>
            </a:pPr>
            <a:r>
              <a:rPr lang="es-CO" dirty="0" smtClean="0"/>
              <a:t>Castigo : implica privar al estudiante de algo que le agrada o forzarle a hacer algo desagradable. Puede ser eficaz, pero no siempre elimina las conductas inapropiadas.</a:t>
            </a:r>
          </a:p>
          <a:p>
            <a:pPr marL="0" indent="0">
              <a:buNone/>
            </a:pPr>
            <a:r>
              <a:rPr lang="es-CO" dirty="0" smtClean="0"/>
              <a:t>Si la conducta es indeseable el castigo más eficaz es ignorarla. Siempre y cuando la conducta no sea peligrosa.</a:t>
            </a:r>
          </a:p>
          <a:p>
            <a:pPr>
              <a:buFont typeface="Wingdings" pitchFamily="2" charset="2"/>
              <a:buChar char="v"/>
            </a:pPr>
            <a:endParaRPr lang="es-CO" dirty="0" smtClean="0"/>
          </a:p>
          <a:p>
            <a:pPr marL="0" indent="0">
              <a:buNone/>
            </a:pPr>
            <a:r>
              <a:rPr lang="es-CO" dirty="0" smtClean="0"/>
              <a:t>LO MÁS ACONSEJABLE ES QUE EL TIEMPO TRANSCURRIDO ENTRE LA CONDUCTA Y EL PREMIO O CASTIGO SEA BREVE PARA ASEGURAR SU EFICACIA.</a:t>
            </a:r>
          </a:p>
          <a:p>
            <a:pPr>
              <a:buFont typeface="Wingdings" pitchFamily="2" charset="2"/>
              <a:buChar char="v"/>
            </a:pPr>
            <a:endParaRPr lang="es-CO" dirty="0" smtClean="0"/>
          </a:p>
          <a:p>
            <a:pPr algn="l"/>
            <a:endParaRPr lang="en-US" dirty="0"/>
          </a:p>
        </p:txBody>
      </p:sp>
    </p:spTree>
  </p:cSld>
  <p:clrMapOvr>
    <a:masterClrMapping/>
  </p:clrMapOvr>
  <p:transition>
    <p:check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404664"/>
            <a:ext cx="9144000" cy="914400"/>
          </a:xfrm>
        </p:spPr>
        <p:txBody>
          <a:bodyPr/>
          <a:lstStyle/>
          <a:p>
            <a:r>
              <a:rPr lang="es-CO" dirty="0" smtClean="0"/>
              <a:t>TRATAMIENTO</a:t>
            </a:r>
            <a:endParaRPr lang="es-CO" dirty="0"/>
          </a:p>
        </p:txBody>
      </p:sp>
      <p:sp>
        <p:nvSpPr>
          <p:cNvPr id="3" name="2 Marcador de contenido"/>
          <p:cNvSpPr>
            <a:spLocks noGrp="1"/>
          </p:cNvSpPr>
          <p:nvPr>
            <p:ph idx="1"/>
          </p:nvPr>
        </p:nvSpPr>
        <p:spPr>
          <a:xfrm>
            <a:off x="107504" y="1268760"/>
            <a:ext cx="8884096" cy="5256584"/>
          </a:xfrm>
        </p:spPr>
        <p:txBody>
          <a:bodyPr/>
          <a:lstStyle/>
          <a:p>
            <a:pPr>
              <a:buFont typeface="Wingdings" pitchFamily="2" charset="2"/>
              <a:buChar char="v"/>
            </a:pPr>
            <a:r>
              <a:rPr lang="es-CO" dirty="0" smtClean="0"/>
              <a:t>Castigo : implica privar al estudiante de algo que le agrada o forzarle a hacer algo desagradable. Puede ser eficaz, pero no siempre elimina las conductas inapropiadas.</a:t>
            </a:r>
          </a:p>
          <a:p>
            <a:pPr marL="0" indent="0">
              <a:buNone/>
            </a:pPr>
            <a:r>
              <a:rPr lang="es-CO" dirty="0" smtClean="0"/>
              <a:t>Si la conducta es indeseable el castigo más eficaz es ignorarla. Siempre y cuando la conducta no sea peligrosa.</a:t>
            </a:r>
          </a:p>
          <a:p>
            <a:pPr>
              <a:buFont typeface="Wingdings" pitchFamily="2" charset="2"/>
              <a:buChar char="v"/>
            </a:pPr>
            <a:endParaRPr lang="es-CO" dirty="0" smtClean="0"/>
          </a:p>
          <a:p>
            <a:pPr marL="0" indent="0">
              <a:buNone/>
            </a:pPr>
            <a:r>
              <a:rPr lang="es-CO" dirty="0" smtClean="0"/>
              <a:t>LO MÁS ACONSEJABLE ES QUE EL TIEMPO TRANSCURRIDO ENTRE LA CONDUCTA Y EL PREMIO O CASTIGO SEA BREVE PARA ASEGURAR SU EFICACIA.</a:t>
            </a:r>
          </a:p>
          <a:p>
            <a:pPr>
              <a:buFont typeface="Wingdings" pitchFamily="2" charset="2"/>
              <a:buChar char="v"/>
            </a:pPr>
            <a:endParaRPr lang="es-CO" dirty="0" smtClean="0"/>
          </a:p>
          <a:p>
            <a:pPr>
              <a:buFont typeface="Wingdings" pitchFamily="2" charset="2"/>
              <a:buChar char="v"/>
            </a:pPr>
            <a:r>
              <a:rPr lang="es-CO" dirty="0" smtClean="0"/>
              <a:t>Economía de fichas : consiste en dar puntos negativos o positivos en función si se cumple o no cierta conducta.</a:t>
            </a:r>
          </a:p>
          <a:p>
            <a:pPr marL="0" indent="0">
              <a:buNone/>
            </a:pPr>
            <a:r>
              <a:rPr lang="es-CO" dirty="0" smtClean="0"/>
              <a:t>Deben estar a la vista del estudiante. Se recomienda utilizar entre los 3 a 12 años.</a:t>
            </a:r>
          </a:p>
          <a:p>
            <a:pPr marL="0" indent="0">
              <a:buNone/>
            </a:pPr>
            <a:endParaRPr lang="es-CO" dirty="0" smtClean="0"/>
          </a:p>
          <a:p>
            <a:pPr>
              <a:buFont typeface="Wingdings" pitchFamily="2" charset="2"/>
              <a:buChar char="v"/>
            </a:pPr>
            <a:r>
              <a:rPr lang="es-CO" dirty="0" smtClean="0"/>
              <a:t>Contrato de </a:t>
            </a:r>
            <a:r>
              <a:rPr lang="es-CO" dirty="0" err="1" smtClean="0"/>
              <a:t>contigencias</a:t>
            </a:r>
            <a:r>
              <a:rPr lang="es-CO" dirty="0" smtClean="0"/>
              <a:t> : esta técnica se recomienda utilizar con estudiantes de 12 </a:t>
            </a:r>
            <a:r>
              <a:rPr lang="es-CO" dirty="0" err="1" smtClean="0"/>
              <a:t>ó</a:t>
            </a:r>
            <a:r>
              <a:rPr lang="es-CO" dirty="0" smtClean="0"/>
              <a:t> 13 años.</a:t>
            </a:r>
          </a:p>
          <a:p>
            <a:pPr marL="0" indent="0">
              <a:buNone/>
            </a:pPr>
            <a:r>
              <a:rPr lang="es-CO" dirty="0" smtClean="0"/>
              <a:t>Consiste en hacer un contrato por escrito acerca  de su comportamiento con términos específicos. Aquí se establece un diálogo y un acuerdo.</a:t>
            </a:r>
          </a:p>
          <a:p>
            <a:endParaRPr lang="es-CO" dirty="0"/>
          </a:p>
        </p:txBody>
      </p:sp>
    </p:spTree>
    <p:extLst>
      <p:ext uri="{BB962C8B-B14F-4D97-AF65-F5344CB8AC3E}">
        <p14:creationId xmlns:p14="http://schemas.microsoft.com/office/powerpoint/2010/main" val="4115507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876300"/>
            <a:ext cx="9144000" cy="914400"/>
          </a:xfrm>
        </p:spPr>
        <p:txBody>
          <a:bodyPr/>
          <a:lstStyle/>
          <a:p>
            <a:r>
              <a:rPr lang="es-CO" dirty="0" smtClean="0"/>
              <a:t>PERFIL DE LOS ESTUDIANTES HIPERACTIVOS A DIFERENTES EDADES</a:t>
            </a:r>
            <a:endParaRPr lang="en-US" dirty="0"/>
          </a:p>
        </p:txBody>
      </p:sp>
      <p:sp>
        <p:nvSpPr>
          <p:cNvPr id="22531" name="Rectangle 3"/>
          <p:cNvSpPr>
            <a:spLocks noGrp="1" noChangeArrowheads="1"/>
          </p:cNvSpPr>
          <p:nvPr>
            <p:ph type="body" idx="1"/>
          </p:nvPr>
        </p:nvSpPr>
        <p:spPr>
          <a:xfrm>
            <a:off x="251520" y="2132856"/>
            <a:ext cx="8496944" cy="4114800"/>
          </a:xfrm>
        </p:spPr>
        <p:txBody>
          <a:bodyPr/>
          <a:lstStyle/>
          <a:p>
            <a:pPr>
              <a:buFont typeface="Wingdings" pitchFamily="2" charset="2"/>
              <a:buChar char="v"/>
            </a:pPr>
            <a:r>
              <a:rPr lang="es-CO" dirty="0" smtClean="0"/>
              <a:t> DE 4 A 6 AÑOS</a:t>
            </a:r>
          </a:p>
          <a:p>
            <a:pPr>
              <a:buFont typeface="Wingdings" pitchFamily="2" charset="2"/>
              <a:buChar char="v"/>
            </a:pPr>
            <a:endParaRPr lang="es-CO" dirty="0" smtClean="0"/>
          </a:p>
          <a:p>
            <a:pPr marL="0" indent="0">
              <a:buNone/>
            </a:pPr>
            <a:r>
              <a:rPr lang="es-CO" sz="1600" dirty="0" smtClean="0"/>
              <a:t>Según la valoración de los profesores del estudiante hiperactivo, se muestra inquieto, impulsivo, con falta de atención, agresivo y desobediente.</a:t>
            </a:r>
          </a:p>
          <a:p>
            <a:pPr marL="0" indent="0">
              <a:buNone/>
            </a:pPr>
            <a:endParaRPr lang="es-CO" sz="1600" dirty="0" smtClean="0"/>
          </a:p>
          <a:p>
            <a:pPr marL="0" indent="0">
              <a:buNone/>
            </a:pPr>
            <a:r>
              <a:rPr lang="es-CO" sz="1600" dirty="0" smtClean="0"/>
              <a:t>Los padres lo describen como impulsivo, desobediente y agresivo.</a:t>
            </a:r>
          </a:p>
          <a:p>
            <a:pPr marL="0" indent="0">
              <a:buNone/>
            </a:pPr>
            <a:endParaRPr lang="es-CO" sz="1600" dirty="0" smtClean="0"/>
          </a:p>
          <a:p>
            <a:pPr marL="0" indent="0">
              <a:buNone/>
            </a:pPr>
            <a:r>
              <a:rPr lang="es-CO" sz="1600" dirty="0" smtClean="0"/>
              <a:t>Con frecuencia está distraído. No parece escuchar cuando se le habla, no sabe jugar solo y las relaciones con sus compañeros se caracterizan por peleas y discusiones.</a:t>
            </a:r>
          </a:p>
          <a:p>
            <a:pPr marL="0" indent="0">
              <a:buNone/>
            </a:pPr>
            <a:endParaRPr lang="es-CO" sz="1600" dirty="0" smtClean="0"/>
          </a:p>
          <a:p>
            <a:pPr marL="0" indent="0">
              <a:buNone/>
            </a:pPr>
            <a:r>
              <a:rPr lang="es-CO" sz="1600" dirty="0" smtClean="0"/>
              <a:t>Es característico el juego en ellos , ya que por un lado no saben jugar solos y además tienden apartarse con los juguetes que son más novedosos para ellos. Los manipulan hasta que se cansan y los dejan destrozados.</a:t>
            </a:r>
          </a:p>
          <a:p>
            <a:pPr marL="0" indent="0">
              <a:buNone/>
            </a:pPr>
            <a:endParaRPr lang="es-CO" sz="1600" dirty="0" smtClean="0"/>
          </a:p>
          <a:p>
            <a:pPr marL="0" indent="0">
              <a:buNone/>
            </a:pPr>
            <a:r>
              <a:rPr lang="es-CO" sz="1600" dirty="0" smtClean="0"/>
              <a:t>Cuando juegan solos no admiten perder, no son capaces de seguir las reglas del juego. Esto hace que sean rechazados por sus compañeros.</a:t>
            </a:r>
          </a:p>
          <a:p>
            <a:pPr marL="114300" lvl="1" indent="0">
              <a:buFont typeface="Wingdings" pitchFamily="2" charset="2"/>
              <a:buNone/>
            </a:pPr>
            <a:endParaRPr lang="en-US" sz="1900" dirty="0"/>
          </a:p>
        </p:txBody>
      </p:sp>
    </p:spTree>
  </p:cSld>
  <p:clrMapOvr>
    <a:masterClrMapping/>
  </p:clrMapOvr>
  <p:transition>
    <p:checke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Rectangle 6"/>
          <p:cNvSpPr>
            <a:spLocks noGrp="1" noChangeArrowheads="1"/>
          </p:cNvSpPr>
          <p:nvPr>
            <p:ph type="title"/>
          </p:nvPr>
        </p:nvSpPr>
        <p:spPr>
          <a:xfrm>
            <a:off x="0" y="692696"/>
            <a:ext cx="9144000" cy="914400"/>
          </a:xfrm>
        </p:spPr>
        <p:txBody>
          <a:bodyPr/>
          <a:lstStyle/>
          <a:p>
            <a:r>
              <a:rPr lang="es-CO" sz="2400" dirty="0" smtClean="0"/>
              <a:t>PERFIL DE LOS ESTUDIANTES HIPERACTIVOS A DIFERENTES EDADES</a:t>
            </a:r>
            <a:endParaRPr lang="en-US" sz="2400" dirty="0"/>
          </a:p>
        </p:txBody>
      </p:sp>
      <p:sp>
        <p:nvSpPr>
          <p:cNvPr id="12295" name="Rectangle 7"/>
          <p:cNvSpPr>
            <a:spLocks noGrp="1" noChangeArrowheads="1"/>
          </p:cNvSpPr>
          <p:nvPr>
            <p:ph type="body" idx="1"/>
          </p:nvPr>
        </p:nvSpPr>
        <p:spPr>
          <a:xfrm>
            <a:off x="251520" y="1700808"/>
            <a:ext cx="8640960" cy="4968552"/>
          </a:xfrm>
        </p:spPr>
        <p:txBody>
          <a:bodyPr/>
          <a:lstStyle/>
          <a:p>
            <a:pPr>
              <a:buFont typeface="Wingdings" pitchFamily="2" charset="2"/>
              <a:buChar char="v"/>
            </a:pPr>
            <a:r>
              <a:rPr lang="es-CO" dirty="0" smtClean="0"/>
              <a:t>DE 7 A 12 AÑOS</a:t>
            </a:r>
          </a:p>
          <a:p>
            <a:pPr>
              <a:buFont typeface="Wingdings" pitchFamily="2" charset="2"/>
              <a:buChar char="v"/>
            </a:pPr>
            <a:endParaRPr lang="es-CO" dirty="0" smtClean="0"/>
          </a:p>
          <a:p>
            <a:pPr marL="0" indent="0">
              <a:buNone/>
            </a:pPr>
            <a:r>
              <a:rPr lang="es-CO" dirty="0" smtClean="0"/>
              <a:t>A esta edad pasa por ocupar el primer plano de la clase. Su problema le hace que no sepa mantener la disciplina en clase y a demás tiene más dificultades de aprendizaje que sus compañeros.</a:t>
            </a:r>
          </a:p>
          <a:p>
            <a:pPr marL="0" indent="0">
              <a:buNone/>
            </a:pPr>
            <a:endParaRPr lang="es-CO" dirty="0" smtClean="0"/>
          </a:p>
          <a:p>
            <a:pPr marL="0" indent="0">
              <a:buNone/>
            </a:pPr>
            <a:r>
              <a:rPr lang="es-CO" dirty="0" smtClean="0"/>
              <a:t>Para los profesores es un “ mal educado “ y un  “ holgazán “. Piensan que los padres tienen la culpa de su comportamiento, por lo que  se dificulta  la relación entre la I:E. y la familia. Esto a su vez incrementa la conducta hiperactiva en el estudiante.</a:t>
            </a:r>
          </a:p>
          <a:p>
            <a:pPr marL="0" indent="0">
              <a:buNone/>
            </a:pPr>
            <a:endParaRPr lang="es-CO" dirty="0" smtClean="0"/>
          </a:p>
          <a:p>
            <a:pPr marL="0" indent="0">
              <a:buNone/>
            </a:pPr>
            <a:r>
              <a:rPr lang="es-CO" dirty="0" smtClean="0"/>
              <a:t>La relación con sus compañeros no es buena, lo rechazan, por las diferentes actitudes que manifiestan ante el grupo ( agresividad, impulsividad….)</a:t>
            </a:r>
          </a:p>
          <a:p>
            <a:pPr marL="0" indent="0">
              <a:buNone/>
            </a:pPr>
            <a:endParaRPr lang="es-CO" dirty="0" smtClean="0"/>
          </a:p>
          <a:p>
            <a:pPr marL="0" indent="0">
              <a:buNone/>
            </a:pPr>
            <a:r>
              <a:rPr lang="es-CO" dirty="0" smtClean="0"/>
              <a:t>En ocasiones se invierten los papeles y pasan a desempeñar el papel líder de la clase ya que sus actitudes son vistas como hazañas y como algo que divierte.</a:t>
            </a:r>
          </a:p>
          <a:p>
            <a:pPr>
              <a:buFont typeface="Wingdings" pitchFamily="2" charset="2"/>
              <a:buNone/>
            </a:pPr>
            <a:endParaRPr lang="en-US" dirty="0"/>
          </a:p>
        </p:txBody>
      </p:sp>
    </p:spTree>
  </p:cSld>
  <p:clrMapOvr>
    <a:masterClrMapping/>
  </p:clrMapOvr>
  <p:transition>
    <p:checke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808" y="332656"/>
            <a:ext cx="9144000" cy="914400"/>
          </a:xfrm>
        </p:spPr>
        <p:txBody>
          <a:bodyPr/>
          <a:lstStyle/>
          <a:p>
            <a:r>
              <a:rPr lang="es-CO" sz="2400" dirty="0" smtClean="0"/>
              <a:t>PERFIL DE LOS ESTUDIANTES HIPERACTIVOS A DIFERENTES EDADES</a:t>
            </a:r>
            <a:endParaRPr lang="es-CO" sz="2400" dirty="0"/>
          </a:p>
        </p:txBody>
      </p:sp>
      <p:sp>
        <p:nvSpPr>
          <p:cNvPr id="3" name="2 Marcador de contenido"/>
          <p:cNvSpPr>
            <a:spLocks noGrp="1"/>
          </p:cNvSpPr>
          <p:nvPr>
            <p:ph idx="1"/>
          </p:nvPr>
        </p:nvSpPr>
        <p:spPr>
          <a:xfrm>
            <a:off x="0" y="1412776"/>
            <a:ext cx="8884096" cy="4968552"/>
          </a:xfrm>
        </p:spPr>
        <p:txBody>
          <a:bodyPr/>
          <a:lstStyle/>
          <a:p>
            <a:pPr marL="0" indent="0">
              <a:buNone/>
            </a:pPr>
            <a:r>
              <a:rPr lang="es-CO" sz="1600" dirty="0" smtClean="0"/>
              <a:t>A partir de los 7 años, si no se le ayuda puede tener síntomas de depresión, consecuencia de su fracaso para adaptarse a las demandas de su entorno.</a:t>
            </a:r>
          </a:p>
          <a:p>
            <a:pPr marL="0" indent="0">
              <a:buNone/>
            </a:pPr>
            <a:endParaRPr lang="es-CO" sz="1600" dirty="0" smtClean="0"/>
          </a:p>
          <a:p>
            <a:pPr marL="0" indent="0">
              <a:buNone/>
            </a:pPr>
            <a:r>
              <a:rPr lang="es-CO" sz="1600" dirty="0" smtClean="0"/>
              <a:t>La conducta disruptiva del estudiante hiperactivo se agrava a partir de los 7 años, sus intereses cambian y todo se hace más complejo.</a:t>
            </a:r>
          </a:p>
          <a:p>
            <a:pPr marL="0" indent="0">
              <a:buNone/>
            </a:pPr>
            <a:r>
              <a:rPr lang="es-CO" sz="3600" dirty="0" smtClean="0"/>
              <a:t>ADOLESCENCIA</a:t>
            </a:r>
          </a:p>
          <a:p>
            <a:pPr marL="0" indent="0">
              <a:buNone/>
            </a:pPr>
            <a:endParaRPr lang="es-CO" sz="1600" dirty="0" smtClean="0"/>
          </a:p>
          <a:p>
            <a:pPr marL="0" indent="0">
              <a:buNone/>
            </a:pPr>
            <a:r>
              <a:rPr lang="es-CO" sz="1600" dirty="0" smtClean="0"/>
              <a:t>Es una etapa difícil para un estudiante hiperactivo.</a:t>
            </a:r>
          </a:p>
          <a:p>
            <a:pPr marL="0" indent="0">
              <a:buNone/>
            </a:pPr>
            <a:endParaRPr lang="es-CO" sz="1600" dirty="0" smtClean="0"/>
          </a:p>
          <a:p>
            <a:pPr marL="0" indent="0">
              <a:buNone/>
            </a:pPr>
            <a:r>
              <a:rPr lang="es-CO" sz="1600" dirty="0" smtClean="0"/>
              <a:t>La relación con los padres empeora. El estudiante hiperactivo se vuelve más discutidor, desafiante, rebelde….</a:t>
            </a:r>
          </a:p>
          <a:p>
            <a:pPr marL="0" indent="0">
              <a:buNone/>
            </a:pPr>
            <a:r>
              <a:rPr lang="es-CO" sz="1600" dirty="0" smtClean="0"/>
              <a:t>Los padres de éstos jóvenes se enfrentan a problemas graves, ya que son más susceptibles a ciertos riesgos como : el alcohol, drogas u otras adicciones, relaciones sexuales las utilizan indebidamente, accidentes de tránsito, debido a su imprudencia y a que no anticipa las consecuencias de sus acciones. </a:t>
            </a:r>
          </a:p>
          <a:p>
            <a:pPr marL="0" indent="0">
              <a:buNone/>
            </a:pPr>
            <a:endParaRPr lang="es-CO" sz="1600" dirty="0" smtClean="0"/>
          </a:p>
          <a:p>
            <a:pPr marL="0" indent="0">
              <a:buNone/>
            </a:pPr>
            <a:r>
              <a:rPr lang="es-CO" sz="1600" dirty="0" smtClean="0"/>
              <a:t>El rendimiento académico disminuye notablemente y las relaciones con sus profesores empeoran. Todo esto contribuye a que la autoestima se haga cada vez más negativa.</a:t>
            </a:r>
          </a:p>
          <a:p>
            <a:endParaRPr lang="es-CO" dirty="0"/>
          </a:p>
        </p:txBody>
      </p:sp>
    </p:spTree>
    <p:extLst>
      <p:ext uri="{BB962C8B-B14F-4D97-AF65-F5344CB8AC3E}">
        <p14:creationId xmlns:p14="http://schemas.microsoft.com/office/powerpoint/2010/main" val="42080989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548680"/>
            <a:ext cx="9144000" cy="914400"/>
          </a:xfrm>
        </p:spPr>
        <p:txBody>
          <a:bodyPr/>
          <a:lstStyle/>
          <a:p>
            <a:r>
              <a:rPr lang="es-CO" dirty="0" smtClean="0"/>
              <a:t>ROL DEL EQUIPO INTERDISCIPLINARIO</a:t>
            </a:r>
            <a:endParaRPr lang="es-CO" dirty="0"/>
          </a:p>
        </p:txBody>
      </p:sp>
      <p:sp>
        <p:nvSpPr>
          <p:cNvPr id="3" name="2 Marcador de contenido"/>
          <p:cNvSpPr>
            <a:spLocks noGrp="1"/>
          </p:cNvSpPr>
          <p:nvPr>
            <p:ph idx="1"/>
          </p:nvPr>
        </p:nvSpPr>
        <p:spPr>
          <a:xfrm>
            <a:off x="0" y="1916832"/>
            <a:ext cx="8991600" cy="4102968"/>
          </a:xfrm>
        </p:spPr>
        <p:txBody>
          <a:bodyPr/>
          <a:lstStyle/>
          <a:p>
            <a:pPr marL="0" indent="0">
              <a:buNone/>
            </a:pPr>
            <a:r>
              <a:rPr lang="es-CO" dirty="0" smtClean="0"/>
              <a:t>Para que este abordaje del déficit de atención tenga éxito, es indispensable el trabajo en equipo entre la I.E., terapista ocupacional, psicólogo  y/o psiquiatra, maestros y padres de familia, quienes siguiendo un plan de trabajo a partir de una evaluación integral de la situación del estudiante, lo lleven a alcanzar paso a paso sus metas.</a:t>
            </a:r>
          </a:p>
          <a:p>
            <a:pPr marL="0" indent="0">
              <a:buNone/>
            </a:pPr>
            <a:endParaRPr lang="es-CO" dirty="0" smtClean="0"/>
          </a:p>
          <a:p>
            <a:pPr marL="0" indent="0">
              <a:buNone/>
            </a:pPr>
            <a:r>
              <a:rPr lang="es-CO" dirty="0" smtClean="0"/>
              <a:t>En éste momento es crucial la comunicación entre las partes y la actitud de la I.E. pues es allí donde el niño pasa la mayor parte del tiempo. Es por esto que se requieren instituciones comprometidas en la formación integral de sus estudiantes y que cuenten con maestros dispuestos a hacer variaciones que le ayuden al estudiante a mejorar su entorno de una mejor manera.</a:t>
            </a:r>
            <a:endParaRPr lang="es-CO" dirty="0"/>
          </a:p>
        </p:txBody>
      </p:sp>
    </p:spTree>
    <p:extLst>
      <p:ext uri="{BB962C8B-B14F-4D97-AF65-F5344CB8AC3E}">
        <p14:creationId xmlns:p14="http://schemas.microsoft.com/office/powerpoint/2010/main" val="20369574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548680"/>
            <a:ext cx="9144000" cy="914400"/>
          </a:xfrm>
        </p:spPr>
        <p:txBody>
          <a:bodyPr/>
          <a:lstStyle/>
          <a:p>
            <a:r>
              <a:rPr lang="es-CO" dirty="0" smtClean="0"/>
              <a:t>HIPERACTIVOS A DIFERENTES EDADES</a:t>
            </a:r>
            <a:endParaRPr lang="es-CO" dirty="0"/>
          </a:p>
        </p:txBody>
      </p:sp>
      <p:sp>
        <p:nvSpPr>
          <p:cNvPr id="3" name="2 Marcador de contenido"/>
          <p:cNvSpPr>
            <a:spLocks noGrp="1"/>
          </p:cNvSpPr>
          <p:nvPr>
            <p:ph idx="1"/>
          </p:nvPr>
        </p:nvSpPr>
        <p:spPr>
          <a:xfrm>
            <a:off x="395536" y="2667000"/>
            <a:ext cx="8596064" cy="3352800"/>
          </a:xfrm>
        </p:spPr>
        <p:txBody>
          <a:bodyPr/>
          <a:lstStyle/>
          <a:p>
            <a:pPr marL="0" indent="0">
              <a:buNone/>
            </a:pPr>
            <a:r>
              <a:rPr lang="es-CO" dirty="0" smtClean="0"/>
              <a:t>En algunas ocasiones, los profesores, pensando que es un problema de inmadurez le aconsejan a los padres que el estudiante repita el año. Esto no soluciona nada, ya que la hiperactividad no es sólo una cuestión del curso.</a:t>
            </a:r>
          </a:p>
          <a:p>
            <a:pPr marL="0" indent="0">
              <a:buNone/>
            </a:pPr>
            <a:r>
              <a:rPr lang="es-CO" dirty="0" smtClean="0"/>
              <a:t>La relación con sus compañeros no es buena, lo rechazan, por sus diferentes actitudes que manifiestan ante el grupo (agresividad, impulsividad…)</a:t>
            </a:r>
          </a:p>
          <a:p>
            <a:endParaRPr lang="es-CO" dirty="0"/>
          </a:p>
        </p:txBody>
      </p:sp>
    </p:spTree>
    <p:extLst>
      <p:ext uri="{BB962C8B-B14F-4D97-AF65-F5344CB8AC3E}">
        <p14:creationId xmlns:p14="http://schemas.microsoft.com/office/powerpoint/2010/main" val="41627840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4834" y="476672"/>
            <a:ext cx="9144000" cy="914400"/>
          </a:xfrm>
        </p:spPr>
        <p:txBody>
          <a:bodyPr/>
          <a:lstStyle/>
          <a:p>
            <a:r>
              <a:rPr lang="es-CO" dirty="0" smtClean="0"/>
              <a:t>PARA EL MANEJO DE LA OBEDENCIA ES NECESARIO TENER EN CUENTA :</a:t>
            </a:r>
            <a:endParaRPr lang="es-CO" dirty="0"/>
          </a:p>
        </p:txBody>
      </p:sp>
      <p:sp>
        <p:nvSpPr>
          <p:cNvPr id="3" name="2 Marcador de contenido"/>
          <p:cNvSpPr>
            <a:spLocks noGrp="1"/>
          </p:cNvSpPr>
          <p:nvPr>
            <p:ph idx="1"/>
          </p:nvPr>
        </p:nvSpPr>
        <p:spPr>
          <a:xfrm>
            <a:off x="0" y="1700808"/>
            <a:ext cx="8991600" cy="5040560"/>
          </a:xfrm>
        </p:spPr>
        <p:txBody>
          <a:bodyPr/>
          <a:lstStyle/>
          <a:p>
            <a:pPr marL="0" indent="0">
              <a:buNone/>
            </a:pPr>
            <a:r>
              <a:rPr lang="es-CO" dirty="0" smtClean="0"/>
              <a:t> CUÁNDO DAR UNA ORDEN</a:t>
            </a:r>
          </a:p>
          <a:p>
            <a:pPr>
              <a:buFont typeface="Wingdings" pitchFamily="2" charset="2"/>
              <a:buChar char="v"/>
            </a:pPr>
            <a:r>
              <a:rPr lang="es-CO" dirty="0" smtClean="0"/>
              <a:t> Solo den ordenes cuando sea necesario, no lo hagan a cada rato y para cualquier cosa.</a:t>
            </a:r>
          </a:p>
          <a:p>
            <a:pPr>
              <a:buFont typeface="Wingdings" pitchFamily="2" charset="2"/>
              <a:buChar char="v"/>
            </a:pPr>
            <a:r>
              <a:rPr lang="es-CO" dirty="0" smtClean="0"/>
              <a:t> No den órdenes cuando el estudiante esté entretenida o concentr</a:t>
            </a:r>
            <a:r>
              <a:rPr lang="es-CO" dirty="0"/>
              <a:t>o</a:t>
            </a:r>
            <a:r>
              <a:rPr lang="es-CO" dirty="0" smtClean="0"/>
              <a:t> en una actividad, así sea un juego.</a:t>
            </a:r>
          </a:p>
          <a:p>
            <a:endParaRPr lang="es-CO" dirty="0" smtClean="0"/>
          </a:p>
          <a:p>
            <a:pPr marL="0" indent="0">
              <a:buNone/>
            </a:pPr>
            <a:r>
              <a:rPr lang="es-CO" dirty="0" smtClean="0"/>
              <a:t> CÓMO DAR UNA ORDEN</a:t>
            </a:r>
          </a:p>
          <a:p>
            <a:pPr>
              <a:buFont typeface="Wingdings" pitchFamily="2" charset="2"/>
              <a:buChar char="v"/>
            </a:pPr>
            <a:r>
              <a:rPr lang="es-CO" dirty="0" smtClean="0"/>
              <a:t>Impartan órdenes simples, claras y precisas, nunca den más de una orden por vez, que el estudiante entienda perfectamente qué es lo que se espera de él.</a:t>
            </a:r>
          </a:p>
          <a:p>
            <a:pPr>
              <a:buFont typeface="Wingdings" pitchFamily="2" charset="2"/>
              <a:buChar char="v"/>
            </a:pPr>
            <a:r>
              <a:rPr lang="es-CO" dirty="0" smtClean="0"/>
              <a:t>Nunca repitan una orden.</a:t>
            </a:r>
          </a:p>
          <a:p>
            <a:pPr>
              <a:buFont typeface="Wingdings" pitchFamily="2" charset="2"/>
              <a:buChar char="v"/>
            </a:pPr>
            <a:r>
              <a:rPr lang="es-CO" dirty="0" smtClean="0"/>
              <a:t>Lo que se le pida al estudiante, es algo de lo cual ellos  debe estar en capacidad física y cognoscitiva de hacerlo. No den órdenes complicadas o que a ellas le queden difícil de cumplir.</a:t>
            </a:r>
          </a:p>
          <a:p>
            <a:pPr>
              <a:buFont typeface="Wingdings" pitchFamily="2" charset="2"/>
              <a:buChar char="v"/>
            </a:pPr>
            <a:r>
              <a:rPr lang="es-CO" dirty="0" smtClean="0"/>
              <a:t>Tengan en cuenta el tono de la voz, una orden debe sonar como tal y no como una súplica, una petición, un favor o una pregunta, pero tampoco como una amenaza o una intimidación. Es necesario ser claro y preciso en lo que se dice, un estudiante no le debe quedar dudas sobre lo que se espera de él.</a:t>
            </a:r>
          </a:p>
          <a:p>
            <a:endParaRPr lang="es-CO" dirty="0"/>
          </a:p>
        </p:txBody>
      </p:sp>
    </p:spTree>
    <p:extLst>
      <p:ext uri="{BB962C8B-B14F-4D97-AF65-F5344CB8AC3E}">
        <p14:creationId xmlns:p14="http://schemas.microsoft.com/office/powerpoint/2010/main" val="3924568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476672"/>
            <a:ext cx="9144000" cy="914400"/>
          </a:xfrm>
        </p:spPr>
        <p:txBody>
          <a:bodyPr/>
          <a:lstStyle/>
          <a:p>
            <a:r>
              <a:rPr lang="es-CO" dirty="0" smtClean="0"/>
              <a:t>QUÉ HACER DESPUÉS DE DAR UNA ORDEN</a:t>
            </a:r>
            <a:endParaRPr lang="es-CO" dirty="0"/>
          </a:p>
        </p:txBody>
      </p:sp>
      <p:sp>
        <p:nvSpPr>
          <p:cNvPr id="3" name="2 Marcador de contenido"/>
          <p:cNvSpPr>
            <a:spLocks noGrp="1"/>
          </p:cNvSpPr>
          <p:nvPr>
            <p:ph idx="1"/>
          </p:nvPr>
        </p:nvSpPr>
        <p:spPr>
          <a:xfrm>
            <a:off x="0" y="1700808"/>
            <a:ext cx="8991600" cy="4318992"/>
          </a:xfrm>
        </p:spPr>
        <p:txBody>
          <a:bodyPr/>
          <a:lstStyle/>
          <a:p>
            <a:pPr>
              <a:buFont typeface="Wingdings" pitchFamily="2" charset="2"/>
              <a:buChar char="v"/>
            </a:pPr>
            <a:r>
              <a:rPr lang="es-CO" dirty="0" smtClean="0"/>
              <a:t> Primero esperen a ver como reacciona el estudiante.</a:t>
            </a:r>
          </a:p>
          <a:p>
            <a:pPr>
              <a:buFont typeface="Wingdings" pitchFamily="2" charset="2"/>
              <a:buChar char="v"/>
            </a:pPr>
            <a:r>
              <a:rPr lang="es-CO" dirty="0" smtClean="0"/>
              <a:t> Nunca lo interrumpan cuando este cumpliendo con una orden.</a:t>
            </a:r>
          </a:p>
          <a:p>
            <a:pPr>
              <a:buFont typeface="Wingdings" pitchFamily="2" charset="2"/>
              <a:buChar char="v"/>
            </a:pPr>
            <a:r>
              <a:rPr lang="es-CO" dirty="0" smtClean="0"/>
              <a:t> Si obedece, préstele atención, felicítenlo, háganle una caricia o cualquier gesto de aprobación. Así el estudiante aprenderá que además de ser ustedes las personas que mandan, que tienen poder sobre </a:t>
            </a:r>
            <a:r>
              <a:rPr lang="es-CO" dirty="0" err="1" smtClean="0"/>
              <a:t>ell@s</a:t>
            </a:r>
            <a:r>
              <a:rPr lang="es-CO" dirty="0" smtClean="0"/>
              <a:t>, también los quieren y tienen en cuenta sus buenas acciones.</a:t>
            </a:r>
          </a:p>
          <a:p>
            <a:pPr>
              <a:buFont typeface="Wingdings" pitchFamily="2" charset="2"/>
              <a:buChar char="v"/>
            </a:pPr>
            <a:r>
              <a:rPr lang="es-CO" dirty="0" smtClean="0"/>
              <a:t>Si no obedece, No le repita la orden y castíguelo inmediatamente: que también aprenda que se le quiere educar y corregir en sus errores.</a:t>
            </a:r>
          </a:p>
          <a:p>
            <a:endParaRPr lang="es-CO" dirty="0"/>
          </a:p>
        </p:txBody>
      </p:sp>
    </p:spTree>
    <p:extLst>
      <p:ext uri="{BB962C8B-B14F-4D97-AF65-F5344CB8AC3E}">
        <p14:creationId xmlns:p14="http://schemas.microsoft.com/office/powerpoint/2010/main" val="1182841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692696"/>
            <a:ext cx="9144000" cy="718592"/>
          </a:xfrm>
        </p:spPr>
        <p:txBody>
          <a:bodyPr/>
          <a:lstStyle/>
          <a:p>
            <a:r>
              <a:rPr lang="es-CO" dirty="0" smtClean="0"/>
              <a:t>EXISTEN TRES TIPOS DE DÉFICIT DE ATENCIÓN</a:t>
            </a:r>
            <a:endParaRPr lang="es-CO" dirty="0"/>
          </a:p>
        </p:txBody>
      </p:sp>
      <p:sp>
        <p:nvSpPr>
          <p:cNvPr id="3" name="2 Marcador de contenido"/>
          <p:cNvSpPr>
            <a:spLocks noGrp="1"/>
          </p:cNvSpPr>
          <p:nvPr>
            <p:ph idx="1"/>
          </p:nvPr>
        </p:nvSpPr>
        <p:spPr/>
        <p:txBody>
          <a:bodyPr/>
          <a:lstStyle/>
          <a:p>
            <a:pPr marL="514350" indent="-514350">
              <a:buFont typeface="+mj-lt"/>
              <a:buAutoNum type="arabicPeriod"/>
            </a:pPr>
            <a:r>
              <a:rPr lang="es-CO" dirty="0" smtClean="0"/>
              <a:t>TIPO DESATENTO : no se concentra en ninguna actividad.</a:t>
            </a:r>
          </a:p>
          <a:p>
            <a:pPr marL="514350" indent="-514350">
              <a:buFont typeface="+mj-lt"/>
              <a:buAutoNum type="arabicPeriod"/>
            </a:pPr>
            <a:endParaRPr lang="es-CO" dirty="0" smtClean="0"/>
          </a:p>
          <a:p>
            <a:pPr marL="514350" indent="-514350">
              <a:buFont typeface="+mj-lt"/>
              <a:buAutoNum type="arabicPeriod"/>
            </a:pPr>
            <a:r>
              <a:rPr lang="es-CO" dirty="0" smtClean="0"/>
              <a:t>TIPO HIPERACTIVO : es muy activo y actúa sin pensar.</a:t>
            </a:r>
          </a:p>
          <a:p>
            <a:pPr marL="514350" indent="-514350">
              <a:buFont typeface="+mj-lt"/>
              <a:buAutoNum type="arabicPeriod"/>
            </a:pPr>
            <a:endParaRPr lang="es-CO" dirty="0" smtClean="0"/>
          </a:p>
          <a:p>
            <a:pPr marL="514350" indent="-514350">
              <a:buFont typeface="+mj-lt"/>
              <a:buAutoNum type="arabicPeriod"/>
            </a:pPr>
            <a:r>
              <a:rPr lang="es-CO" dirty="0" smtClean="0"/>
              <a:t>TIPO COMBINADO : inatento, impulsivo, activo y no hay auto control.</a:t>
            </a:r>
          </a:p>
          <a:p>
            <a:endParaRPr lang="es-CO" dirty="0"/>
          </a:p>
        </p:txBody>
      </p:sp>
    </p:spTree>
    <p:extLst>
      <p:ext uri="{BB962C8B-B14F-4D97-AF65-F5344CB8AC3E}">
        <p14:creationId xmlns:p14="http://schemas.microsoft.com/office/powerpoint/2010/main" val="42546854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692696"/>
            <a:ext cx="9144000" cy="914400"/>
          </a:xfrm>
        </p:spPr>
        <p:txBody>
          <a:bodyPr/>
          <a:lstStyle/>
          <a:p>
            <a:r>
              <a:rPr lang="es-CO" dirty="0" smtClean="0"/>
              <a:t>SUGERENCIAS PARA EL MANEJO DEL TDAH EN EL SALÓN DE CLASE</a:t>
            </a:r>
            <a:endParaRPr lang="es-CO" dirty="0"/>
          </a:p>
        </p:txBody>
      </p:sp>
      <p:sp>
        <p:nvSpPr>
          <p:cNvPr id="3" name="2 Marcador de contenido"/>
          <p:cNvSpPr>
            <a:spLocks noGrp="1"/>
          </p:cNvSpPr>
          <p:nvPr>
            <p:ph idx="1"/>
          </p:nvPr>
        </p:nvSpPr>
        <p:spPr>
          <a:xfrm>
            <a:off x="0" y="1772816"/>
            <a:ext cx="8991600" cy="4752528"/>
          </a:xfrm>
        </p:spPr>
        <p:txBody>
          <a:bodyPr/>
          <a:lstStyle/>
          <a:p>
            <a:pPr marL="0" indent="0">
              <a:buNone/>
            </a:pPr>
            <a:r>
              <a:rPr lang="es-CO" dirty="0" smtClean="0"/>
              <a:t>Facilitaran el trabajo y la interacción del estudiante en el aula.</a:t>
            </a:r>
          </a:p>
          <a:p>
            <a:pPr marL="0" indent="0">
              <a:buNone/>
            </a:pPr>
            <a:r>
              <a:rPr lang="es-CO" dirty="0" smtClean="0"/>
              <a:t> El acompañamiento de la familia es muy importante, por ello la comunicación debe ser continua para que el trabajo tenga un objetivo común. Se debe manejar un cuaderno donde se reporten los comportamientos adecuados o cualquier cosa buena que haga.</a:t>
            </a:r>
          </a:p>
          <a:p>
            <a:pPr marL="0" indent="0">
              <a:buNone/>
            </a:pPr>
            <a:endParaRPr lang="es-CO" dirty="0" smtClean="0"/>
          </a:p>
          <a:p>
            <a:pPr marL="0" indent="0">
              <a:buNone/>
            </a:pPr>
            <a:r>
              <a:rPr lang="es-CO" dirty="0" smtClean="0"/>
              <a:t>Mantenga las reglas dentro del aula en un sitio visible. Escríbalas y permita que se vean claramente. Los estudiantes se sentirán mejor si saben lo que se espera de ellos.</a:t>
            </a:r>
          </a:p>
          <a:p>
            <a:pPr marL="0" indent="0">
              <a:buNone/>
            </a:pPr>
            <a:r>
              <a:rPr lang="es-CO" dirty="0" smtClean="0"/>
              <a:t>Sea muy consistentes con las reglas  y las consecuencias. Necesita límites claros y normas definidas. </a:t>
            </a:r>
          </a:p>
          <a:p>
            <a:pPr marL="0" indent="0">
              <a:buNone/>
            </a:pPr>
            <a:endParaRPr lang="es-CO" dirty="0" smtClean="0"/>
          </a:p>
          <a:p>
            <a:pPr marL="0" indent="0">
              <a:buNone/>
            </a:pPr>
            <a:r>
              <a:rPr lang="es-CO" dirty="0" smtClean="0"/>
              <a:t>Emplee material didáctico visual, que apoye el aprendizaje de contenidos verbales.</a:t>
            </a:r>
          </a:p>
          <a:p>
            <a:pPr marL="0" indent="0">
              <a:buNone/>
            </a:pPr>
            <a:endParaRPr lang="es-CO" dirty="0" smtClean="0"/>
          </a:p>
          <a:p>
            <a:pPr marL="0" indent="0">
              <a:buNone/>
            </a:pPr>
            <a:r>
              <a:rPr lang="es-CO" dirty="0" smtClean="0"/>
              <a:t>Ayude al estudiante a fijarse metas a corto, mediano y largo plazo.</a:t>
            </a:r>
          </a:p>
          <a:p>
            <a:pPr marL="0" indent="0">
              <a:buNone/>
            </a:pPr>
            <a:endParaRPr lang="es-CO" dirty="0" smtClean="0"/>
          </a:p>
          <a:p>
            <a:pPr marL="0" indent="0">
              <a:buNone/>
            </a:pPr>
            <a:r>
              <a:rPr lang="es-CO" dirty="0" smtClean="0"/>
              <a:t>Premiar el esfuerzo, más que el rendimiento.</a:t>
            </a:r>
          </a:p>
          <a:p>
            <a:endParaRPr lang="es-CO" dirty="0"/>
          </a:p>
        </p:txBody>
      </p:sp>
    </p:spTree>
    <p:extLst>
      <p:ext uri="{BB962C8B-B14F-4D97-AF65-F5344CB8AC3E}">
        <p14:creationId xmlns:p14="http://schemas.microsoft.com/office/powerpoint/2010/main" val="24513279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EN CUANTO A LA INATENCIÓN</a:t>
            </a:r>
            <a:br>
              <a:rPr lang="es-CO" dirty="0" smtClean="0"/>
            </a:br>
            <a:endParaRPr lang="es-CO" dirty="0"/>
          </a:p>
        </p:txBody>
      </p:sp>
      <p:sp>
        <p:nvSpPr>
          <p:cNvPr id="3" name="2 Marcador de contenido"/>
          <p:cNvSpPr>
            <a:spLocks noGrp="1"/>
          </p:cNvSpPr>
          <p:nvPr>
            <p:ph idx="1"/>
          </p:nvPr>
        </p:nvSpPr>
        <p:spPr>
          <a:xfrm>
            <a:off x="0" y="1484784"/>
            <a:ext cx="8991600" cy="4318992"/>
          </a:xfrm>
        </p:spPr>
        <p:txBody>
          <a:bodyPr/>
          <a:lstStyle/>
          <a:p>
            <a:pPr marL="0" indent="0">
              <a:buNone/>
            </a:pPr>
            <a:endParaRPr lang="es-CO" dirty="0" smtClean="0"/>
          </a:p>
          <a:p>
            <a:pPr marL="0" indent="0">
              <a:buNone/>
            </a:pPr>
            <a:r>
              <a:rPr lang="es-CO" dirty="0" smtClean="0"/>
              <a:t>   - Siente al estudiante en los primeros lugares del aula con el objeto de favorecer el control de la atención y / o al lado de un </a:t>
            </a:r>
            <a:r>
              <a:rPr lang="es-CO" dirty="0" err="1" smtClean="0"/>
              <a:t>compañer</a:t>
            </a:r>
            <a:r>
              <a:rPr lang="es-CO" dirty="0" smtClean="0"/>
              <a:t>@ que le sirva de guía.</a:t>
            </a:r>
          </a:p>
          <a:p>
            <a:pPr marL="0" indent="0">
              <a:buNone/>
            </a:pPr>
            <a:r>
              <a:rPr lang="es-CO" dirty="0" smtClean="0"/>
              <a:t>- Permítale más tiempo para terminar las actividades.</a:t>
            </a:r>
          </a:p>
          <a:p>
            <a:pPr marL="0" indent="0">
              <a:buNone/>
            </a:pPr>
            <a:r>
              <a:rPr lang="es-CO" dirty="0" smtClean="0"/>
              <a:t>  - Presente las actividades y trabajos por partes para que el estudiante no se desanime y garantice el éxito con una actividad específica.</a:t>
            </a:r>
          </a:p>
          <a:p>
            <a:pPr>
              <a:buFontTx/>
              <a:buChar char="-"/>
            </a:pPr>
            <a:r>
              <a:rPr lang="es-CO" dirty="0" smtClean="0"/>
              <a:t>Si termina antes de lo esperado, planee  actividades alternativas que realice mientras sus compañeros terminan.</a:t>
            </a:r>
          </a:p>
          <a:p>
            <a:pPr>
              <a:buFontTx/>
              <a:buChar char="-"/>
            </a:pPr>
            <a:r>
              <a:rPr lang="es-CO" dirty="0" smtClean="0"/>
              <a:t>No sobrecargar al estudiante de trabajo, mas bien asígnele tareas cortas que pueda realizar.</a:t>
            </a:r>
          </a:p>
          <a:p>
            <a:pPr>
              <a:buFontTx/>
              <a:buChar char="-"/>
            </a:pPr>
            <a:r>
              <a:rPr lang="es-CO" dirty="0" smtClean="0"/>
              <a:t>Entre actividad y actividad se le debe dar al estudiante una ficha que implique una señal para el cambio de actividad y que sean motivantes ( borrar el tablero, ir al baño, dar una razón, etc.)</a:t>
            </a:r>
          </a:p>
          <a:p>
            <a:pPr>
              <a:buFontTx/>
              <a:buChar char="-"/>
            </a:pPr>
            <a:r>
              <a:rPr lang="es-CO" dirty="0" smtClean="0"/>
              <a:t>Exija menos respuestas correctas para la nota.</a:t>
            </a:r>
          </a:p>
          <a:p>
            <a:pPr>
              <a:buFontTx/>
              <a:buChar char="-"/>
            </a:pPr>
            <a:r>
              <a:rPr lang="es-CO" dirty="0" smtClean="0"/>
              <a:t>Enseñe al estudiante a auto corregirse, utilizando señales visuales o verbales.</a:t>
            </a:r>
          </a:p>
          <a:p>
            <a:pPr>
              <a:buFontTx/>
              <a:buChar char="-"/>
            </a:pPr>
            <a:r>
              <a:rPr lang="es-CO" dirty="0" smtClean="0"/>
              <a:t>Acompañe las instrucciones orales, con unas escritas.</a:t>
            </a:r>
          </a:p>
          <a:p>
            <a:pPr marL="0" indent="0">
              <a:buNone/>
            </a:pPr>
            <a:r>
              <a:rPr lang="es-CO" dirty="0" smtClean="0"/>
              <a:t>- Trate de vincular al estudiante en la presentación de las lecciones.</a:t>
            </a:r>
          </a:p>
          <a:p>
            <a:endParaRPr lang="es-CO" dirty="0" smtClean="0"/>
          </a:p>
          <a:p>
            <a:pPr marL="514350" indent="-514350">
              <a:buFont typeface="+mj-lt"/>
              <a:buAutoNum type="arabicPeriod"/>
            </a:pPr>
            <a:endParaRPr lang="es-CO" dirty="0" smtClean="0"/>
          </a:p>
          <a:p>
            <a:endParaRPr lang="es-CO" dirty="0"/>
          </a:p>
        </p:txBody>
      </p:sp>
    </p:spTree>
    <p:extLst>
      <p:ext uri="{BB962C8B-B14F-4D97-AF65-F5344CB8AC3E}">
        <p14:creationId xmlns:p14="http://schemas.microsoft.com/office/powerpoint/2010/main" val="26277474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¿Qué hacer entonces?</a:t>
            </a:r>
            <a:endParaRPr lang="es-CO" dirty="0"/>
          </a:p>
        </p:txBody>
      </p:sp>
      <p:sp>
        <p:nvSpPr>
          <p:cNvPr id="3" name="2 Marcador de contenido"/>
          <p:cNvSpPr>
            <a:spLocks noGrp="1"/>
          </p:cNvSpPr>
          <p:nvPr>
            <p:ph idx="1"/>
          </p:nvPr>
        </p:nvSpPr>
        <p:spPr>
          <a:xfrm>
            <a:off x="0" y="2276872"/>
            <a:ext cx="8991600" cy="3352800"/>
          </a:xfrm>
        </p:spPr>
        <p:txBody>
          <a:bodyPr/>
          <a:lstStyle/>
          <a:p>
            <a:pPr>
              <a:buFontTx/>
              <a:buChar char="-"/>
            </a:pPr>
            <a:r>
              <a:rPr lang="es-CO" dirty="0" smtClean="0"/>
              <a:t>Repita las instrucciones. Escriba las instrucciones. Dígalas oralmente. Repítalas nuevamente las personas con TDAH necesitan escuchar las cosas más de una vez.</a:t>
            </a:r>
          </a:p>
          <a:p>
            <a:pPr>
              <a:buFontTx/>
              <a:buChar char="-"/>
            </a:pPr>
            <a:r>
              <a:rPr lang="es-CO" dirty="0" smtClean="0"/>
              <a:t>Haga frecuentemente contacto visual. Usted puede lograr que el estudiante “regrese “. Una mirada oportuna puede darle permiso, aprobación o apoyo silencioso.</a:t>
            </a:r>
          </a:p>
          <a:p>
            <a:pPr>
              <a:buFontTx/>
              <a:buChar char="-"/>
            </a:pPr>
            <a:r>
              <a:rPr lang="es-CO" dirty="0" smtClean="0"/>
              <a:t>Revise constantemente las tareas o el trabajo. Les ayuda a mantener su atención y esfuerzo, les permite saber lo que se espera de ellos, si están cumpliendo o no con las metas propuestas y además, les ayuda a mantener su motivación.</a:t>
            </a:r>
          </a:p>
          <a:p>
            <a:pPr>
              <a:buFontTx/>
              <a:buChar char="-"/>
            </a:pPr>
            <a:r>
              <a:rPr lang="es-CO" dirty="0" smtClean="0"/>
              <a:t>Estos estudiantes necesitan sentirse involucrados y conectados. Siempre y cuando estén integrados, ellos se sentirán motivados y tendrán menos probabilidad de aislarse o de perder la atención.</a:t>
            </a:r>
          </a:p>
          <a:p>
            <a:pPr>
              <a:buFontTx/>
              <a:buChar char="-"/>
            </a:pPr>
            <a:r>
              <a:rPr lang="es-CO" dirty="0" smtClean="0"/>
              <a:t>Revise siempre que el estudiante sólo tenga sobre el pupitre lo estrictamente necesario para el momento.  </a:t>
            </a:r>
          </a:p>
          <a:p>
            <a:endParaRPr lang="es-CO" dirty="0"/>
          </a:p>
        </p:txBody>
      </p:sp>
    </p:spTree>
    <p:extLst>
      <p:ext uri="{BB962C8B-B14F-4D97-AF65-F5344CB8AC3E}">
        <p14:creationId xmlns:p14="http://schemas.microsoft.com/office/powerpoint/2010/main" val="10854479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EN CUANTO A LA IMPULSIVIDAD</a:t>
            </a:r>
            <a:endParaRPr lang="es-CO" dirty="0"/>
          </a:p>
        </p:txBody>
      </p:sp>
      <p:sp>
        <p:nvSpPr>
          <p:cNvPr id="3" name="2 Marcador de contenido"/>
          <p:cNvSpPr>
            <a:spLocks noGrp="1"/>
          </p:cNvSpPr>
          <p:nvPr>
            <p:ph idx="1"/>
          </p:nvPr>
        </p:nvSpPr>
        <p:spPr>
          <a:xfrm>
            <a:off x="0" y="1772816"/>
            <a:ext cx="8991600" cy="4246984"/>
          </a:xfrm>
        </p:spPr>
        <p:txBody>
          <a:bodyPr/>
          <a:lstStyle/>
          <a:p>
            <a:r>
              <a:rPr lang="es-CO" dirty="0" smtClean="0"/>
              <a:t>Ignore la conducta inapropiada que sea más leve.</a:t>
            </a:r>
          </a:p>
          <a:p>
            <a:r>
              <a:rPr lang="es-CO" dirty="0" smtClean="0"/>
              <a:t>Antes de iniciar la clase se recomienda programar un espacio para relajación, así el estudiante no iniciará la clase tensionado y bajo el temor, que  a veces es escondido a través de la grosería, de no ser eficaz en la ejecución de tareas.</a:t>
            </a:r>
          </a:p>
          <a:p>
            <a:r>
              <a:rPr lang="es-CO" dirty="0" smtClean="0"/>
              <a:t>Incremente la inmediatez de las recompensas y consecuencias.</a:t>
            </a:r>
          </a:p>
          <a:p>
            <a:r>
              <a:rPr lang="es-CO" dirty="0" smtClean="0"/>
              <a:t>Utilice el procedimiento de pertinencia por mala conducta.( proporcional al mal comportamiento).</a:t>
            </a:r>
          </a:p>
          <a:p>
            <a:r>
              <a:rPr lang="es-CO" dirty="0" smtClean="0"/>
              <a:t>Se debe implementar una comunicación asertiva. ( clara y honesta, no se debe amenazar es </a:t>
            </a:r>
            <a:r>
              <a:rPr lang="es-CO" dirty="0" err="1" smtClean="0"/>
              <a:t>inutil</a:t>
            </a:r>
            <a:r>
              <a:rPr lang="es-CO" dirty="0" smtClean="0"/>
              <a:t>)</a:t>
            </a:r>
          </a:p>
          <a:p>
            <a:endParaRPr lang="es-CO" dirty="0"/>
          </a:p>
        </p:txBody>
      </p:sp>
    </p:spTree>
    <p:extLst>
      <p:ext uri="{BB962C8B-B14F-4D97-AF65-F5344CB8AC3E}">
        <p14:creationId xmlns:p14="http://schemas.microsoft.com/office/powerpoint/2010/main" val="18251784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1844824"/>
            <a:ext cx="8991600" cy="4174976"/>
          </a:xfrm>
        </p:spPr>
        <p:txBody>
          <a:bodyPr/>
          <a:lstStyle/>
          <a:p>
            <a:r>
              <a:rPr lang="es-CO" dirty="0" err="1" smtClean="0"/>
              <a:t>Supervice</a:t>
            </a:r>
            <a:r>
              <a:rPr lang="es-CO" dirty="0" smtClean="0"/>
              <a:t> de cerca durante los períodos de transición.</a:t>
            </a:r>
          </a:p>
          <a:p>
            <a:r>
              <a:rPr lang="es-CO" dirty="0" smtClean="0"/>
              <a:t>Utilice amonestaciones “prudentes “ por mala conducta ( evite dar sermones o criticar ).</a:t>
            </a:r>
          </a:p>
          <a:p>
            <a:r>
              <a:rPr lang="es-CO" dirty="0" smtClean="0"/>
              <a:t>Estimule la conducta positiva con elogios.</a:t>
            </a:r>
          </a:p>
          <a:p>
            <a:r>
              <a:rPr lang="es-CO" dirty="0" smtClean="0"/>
              <a:t>Ubique el asiento del estudiante cerca de un compañero que sea un buen ejemplo y cerca del maestro.</a:t>
            </a:r>
          </a:p>
          <a:p>
            <a:r>
              <a:rPr lang="es-CO" dirty="0" smtClean="0"/>
              <a:t>Establezca un contrato de buena conducta.</a:t>
            </a:r>
          </a:p>
          <a:p>
            <a:r>
              <a:rPr lang="es-CO" dirty="0" smtClean="0"/>
              <a:t>Enseñe al estudiante a auto-comprobar su conducta.</a:t>
            </a:r>
          </a:p>
          <a:p>
            <a:r>
              <a:rPr lang="es-CO" dirty="0" smtClean="0"/>
              <a:t>Llámelo solo cuando levante la mano correctamente.</a:t>
            </a:r>
          </a:p>
          <a:p>
            <a:r>
              <a:rPr lang="es-CO" dirty="0" smtClean="0"/>
              <a:t>Elogie al estudiante cuando levante la mano para responder a una pregunta</a:t>
            </a:r>
            <a:endParaRPr lang="es-CO" dirty="0"/>
          </a:p>
        </p:txBody>
      </p:sp>
    </p:spTree>
    <p:extLst>
      <p:ext uri="{BB962C8B-B14F-4D97-AF65-F5344CB8AC3E}">
        <p14:creationId xmlns:p14="http://schemas.microsoft.com/office/powerpoint/2010/main" val="16992014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Trátelo de esta forma</a:t>
            </a:r>
            <a:endParaRPr lang="es-CO" dirty="0"/>
          </a:p>
        </p:txBody>
      </p:sp>
      <p:sp>
        <p:nvSpPr>
          <p:cNvPr id="3" name="2 Marcador de contenido"/>
          <p:cNvSpPr>
            <a:spLocks noGrp="1"/>
          </p:cNvSpPr>
          <p:nvPr>
            <p:ph idx="1"/>
          </p:nvPr>
        </p:nvSpPr>
        <p:spPr/>
        <p:txBody>
          <a:bodyPr/>
          <a:lstStyle/>
          <a:p>
            <a:r>
              <a:rPr lang="es-CO" dirty="0" smtClean="0"/>
              <a:t>Cuando se acelere con un compañero pregúntele qué pasó, hágalo que respire profundo y después que de alternativas de solución. Pídale que exprese sus ideas verbalmente y que las enumere, además para que vea lo positivo y lo negativo de cada una de sus ideas.</a:t>
            </a:r>
          </a:p>
          <a:p>
            <a:r>
              <a:rPr lang="es-CO" dirty="0" smtClean="0"/>
              <a:t>Como el estudiante tiende a ser rechazado por los compañeros por su agresividad, procure que haga trabajos en grupo y refuércelo cuando tenga un adecuado acercamiento a sus compañeros a través de juegos de roles, dramatizaciones o películas así puede aprender modelos adecuados de manejo de estas situaciones.</a:t>
            </a:r>
          </a:p>
          <a:p>
            <a:r>
              <a:rPr lang="es-CO" dirty="0" smtClean="0"/>
              <a:t>Se debe trabajar insistentemente en inculcar al estudiante el respeto por otras personas. Que aprenda a reconocer los sentimientos propios y ajenos y exprese así sus desacuerdos de forma adecuada.</a:t>
            </a:r>
          </a:p>
          <a:p>
            <a:endParaRPr lang="es-CO" dirty="0"/>
          </a:p>
        </p:txBody>
      </p:sp>
    </p:spTree>
    <p:extLst>
      <p:ext uri="{BB962C8B-B14F-4D97-AF65-F5344CB8AC3E}">
        <p14:creationId xmlns:p14="http://schemas.microsoft.com/office/powerpoint/2010/main" val="39592448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EN CUANTO A LA ACTIVIDAD MOTRIZ</a:t>
            </a:r>
            <a:endParaRPr lang="es-CO" dirty="0"/>
          </a:p>
        </p:txBody>
      </p:sp>
      <p:sp>
        <p:nvSpPr>
          <p:cNvPr id="3" name="2 Marcador de contenido"/>
          <p:cNvSpPr>
            <a:spLocks noGrp="1"/>
          </p:cNvSpPr>
          <p:nvPr>
            <p:ph idx="1"/>
          </p:nvPr>
        </p:nvSpPr>
        <p:spPr>
          <a:xfrm>
            <a:off x="0" y="1772816"/>
            <a:ext cx="8991600" cy="4246984"/>
          </a:xfrm>
        </p:spPr>
        <p:txBody>
          <a:bodyPr/>
          <a:lstStyle/>
          <a:p>
            <a:r>
              <a:rPr lang="es-CO" dirty="0" smtClean="0"/>
              <a:t>Permítale al estudiante trabajar de vez en cuando trabajar de pie.</a:t>
            </a:r>
          </a:p>
          <a:p>
            <a:r>
              <a:rPr lang="es-CO" dirty="0" smtClean="0"/>
              <a:t>Facilite interrupciones que le permitan levantarse de su asiento, es decir, hacer diligencias…</a:t>
            </a:r>
          </a:p>
          <a:p>
            <a:r>
              <a:rPr lang="es-CO" dirty="0" smtClean="0"/>
              <a:t>Proporcione descansos cortos entre las tareas de clase.</a:t>
            </a:r>
          </a:p>
          <a:p>
            <a:r>
              <a:rPr lang="es-CO" dirty="0" smtClean="0"/>
              <a:t>Supervise de cerca durante los momentos de transición.</a:t>
            </a:r>
          </a:p>
          <a:p>
            <a:r>
              <a:rPr lang="es-CO" dirty="0" smtClean="0"/>
              <a:t>Recuérdele al estudiante que verifique el trabajo terminado si su realización fue apresurada y descuidada.</a:t>
            </a:r>
          </a:p>
          <a:p>
            <a:r>
              <a:rPr lang="es-CO" dirty="0" smtClean="0"/>
              <a:t>Proporciónele tiempo adicional para completar las tareas en clase. ( especialmente a los estudiantes con un ritmo motriz lento )</a:t>
            </a:r>
          </a:p>
          <a:p>
            <a:endParaRPr lang="es-CO" dirty="0"/>
          </a:p>
        </p:txBody>
      </p:sp>
    </p:spTree>
    <p:extLst>
      <p:ext uri="{BB962C8B-B14F-4D97-AF65-F5344CB8AC3E}">
        <p14:creationId xmlns:p14="http://schemas.microsoft.com/office/powerpoint/2010/main" val="38853838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67" y="692696"/>
            <a:ext cx="9144000" cy="914400"/>
          </a:xfrm>
        </p:spPr>
        <p:txBody>
          <a:bodyPr/>
          <a:lstStyle/>
          <a:p>
            <a:r>
              <a:rPr lang="es-CO" dirty="0" smtClean="0"/>
              <a:t>EN CUANTO A TRASTORNOS DE ANSIEDAD</a:t>
            </a:r>
            <a:endParaRPr lang="es-CO" dirty="0"/>
          </a:p>
        </p:txBody>
      </p:sp>
      <p:sp>
        <p:nvSpPr>
          <p:cNvPr id="3" name="2 Marcador de contenido"/>
          <p:cNvSpPr>
            <a:spLocks noGrp="1"/>
          </p:cNvSpPr>
          <p:nvPr>
            <p:ph idx="1"/>
          </p:nvPr>
        </p:nvSpPr>
        <p:spPr>
          <a:xfrm>
            <a:off x="0" y="1844824"/>
            <a:ext cx="8991600" cy="4174976"/>
          </a:xfrm>
        </p:spPr>
        <p:txBody>
          <a:bodyPr/>
          <a:lstStyle/>
          <a:p>
            <a:r>
              <a:rPr lang="es-CO" dirty="0" smtClean="0"/>
              <a:t>Fomentar en el estudiante habilidades de comunicación verbal y no verbal, para así posibilitar que encuentre formas más adecuadas para expresar sus sentimientos e ideas.</a:t>
            </a:r>
          </a:p>
          <a:p>
            <a:r>
              <a:rPr lang="es-CO" dirty="0" smtClean="0"/>
              <a:t>Se debe trabajar con el estudiante en el reconocimiento de aquellos pensamientos que le están generando incomodidad e inseguridad, esto con el fin de disminuir dichas sensaciones y así al estudiante se le dificulte menos el manejo de situaciones que él percibe como peligrosas.</a:t>
            </a:r>
          </a:p>
          <a:p>
            <a:r>
              <a:rPr lang="es-CO" dirty="0" smtClean="0"/>
              <a:t>Se deben realizar con el estudiante juegos de roles para que él esté entrenado para el manejo de estos momentos o para el manejo de problemas que se le presentan y que le generan ansiedad y estrés.</a:t>
            </a:r>
          </a:p>
          <a:p>
            <a:r>
              <a:rPr lang="es-CO" dirty="0" smtClean="0"/>
              <a:t>El entrenamiento en manejo de asertividad es una buena herramienta para lograr que el estudiante haga valer sus derechos sin pasar por encima de los sentimientos y deseos de los demás.</a:t>
            </a:r>
          </a:p>
          <a:p>
            <a:endParaRPr lang="es-CO" dirty="0"/>
          </a:p>
        </p:txBody>
      </p:sp>
    </p:spTree>
    <p:extLst>
      <p:ext uri="{BB962C8B-B14F-4D97-AF65-F5344CB8AC3E}">
        <p14:creationId xmlns:p14="http://schemas.microsoft.com/office/powerpoint/2010/main" val="23939782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692696"/>
            <a:ext cx="9144000" cy="914400"/>
          </a:xfrm>
        </p:spPr>
        <p:txBody>
          <a:bodyPr/>
          <a:lstStyle/>
          <a:p>
            <a:r>
              <a:rPr lang="es-CO" dirty="0" smtClean="0"/>
              <a:t>EN CUANTO A TRASTORNOS DE ANSIEDAD</a:t>
            </a:r>
            <a:endParaRPr lang="es-CO" dirty="0"/>
          </a:p>
        </p:txBody>
      </p:sp>
      <p:sp>
        <p:nvSpPr>
          <p:cNvPr id="3" name="2 Marcador de contenido"/>
          <p:cNvSpPr>
            <a:spLocks noGrp="1"/>
          </p:cNvSpPr>
          <p:nvPr>
            <p:ph idx="1"/>
          </p:nvPr>
        </p:nvSpPr>
        <p:spPr>
          <a:xfrm>
            <a:off x="0" y="1844824"/>
            <a:ext cx="8991600" cy="4174976"/>
          </a:xfrm>
        </p:spPr>
        <p:txBody>
          <a:bodyPr/>
          <a:lstStyle/>
          <a:p>
            <a:r>
              <a:rPr lang="es-CO" dirty="0" smtClean="0"/>
              <a:t>Las técnicas de relajación, respiración e imaginación pueden ser muy útiles para controlar las sensaciones de ansiedad como la asfixia, el sudor, el dolor de estómago y las palpitaciones fuertes.</a:t>
            </a:r>
          </a:p>
          <a:p>
            <a:r>
              <a:rPr lang="es-CO" dirty="0" smtClean="0"/>
              <a:t>Posibilitarle al estudiante que exprese su temor mediante un escrito o un dibujo que le permita hacer una racionalización y un análisis más adecuado de cada de estas situaciones y así él pueda evaluar si son tan peligrosas como él las percibe.</a:t>
            </a:r>
          </a:p>
          <a:p>
            <a:r>
              <a:rPr lang="es-CO" dirty="0" smtClean="0"/>
              <a:t>La técnica de aproximar sucesivamente al estudiante a esas situaciones que le producen ansiedad puede ser una buena manera para que él le pierda el miedo a enfrentarlas y a su vez para que él asuma estrategias más eficaces para disminuir el temor que siente.</a:t>
            </a:r>
          </a:p>
          <a:p>
            <a:endParaRPr lang="es-CO" dirty="0"/>
          </a:p>
        </p:txBody>
      </p:sp>
    </p:spTree>
    <p:extLst>
      <p:ext uri="{BB962C8B-B14F-4D97-AF65-F5344CB8AC3E}">
        <p14:creationId xmlns:p14="http://schemas.microsoft.com/office/powerpoint/2010/main" val="32153108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EN CUANTO A LA AUTOESTIMA</a:t>
            </a:r>
            <a:endParaRPr lang="es-CO" dirty="0"/>
          </a:p>
        </p:txBody>
      </p:sp>
      <p:sp>
        <p:nvSpPr>
          <p:cNvPr id="3" name="2 Marcador de contenido"/>
          <p:cNvSpPr>
            <a:spLocks noGrp="1"/>
          </p:cNvSpPr>
          <p:nvPr>
            <p:ph idx="1"/>
          </p:nvPr>
        </p:nvSpPr>
        <p:spPr/>
        <p:txBody>
          <a:bodyPr/>
          <a:lstStyle/>
          <a:p>
            <a:r>
              <a:rPr lang="es-CO" dirty="0" smtClean="0"/>
              <a:t>Proporcione seguridad y aliento.</a:t>
            </a:r>
          </a:p>
          <a:p>
            <a:r>
              <a:rPr lang="es-CO" dirty="0" smtClean="0"/>
              <a:t>Evite compararlo con sus compañeros.</a:t>
            </a:r>
          </a:p>
          <a:p>
            <a:r>
              <a:rPr lang="es-CO" dirty="0" smtClean="0"/>
              <a:t>Elogie con frecuencia la conducta positiva, obediente y el trabajo terminado.</a:t>
            </a:r>
          </a:p>
          <a:p>
            <a:r>
              <a:rPr lang="es-CO" dirty="0" smtClean="0"/>
              <a:t>Hable con suavidad y de forma no amenazante si el estudiante se muestra nervioso.</a:t>
            </a:r>
          </a:p>
          <a:p>
            <a:r>
              <a:rPr lang="es-CO" smtClean="0"/>
              <a:t>Repase las instrucciones cuando asigne nuevas tareas de clase para asignar que el estudiante</a:t>
            </a:r>
          </a:p>
          <a:p>
            <a:endParaRPr lang="es-CO"/>
          </a:p>
        </p:txBody>
      </p:sp>
    </p:spTree>
    <p:extLst>
      <p:ext uri="{BB962C8B-B14F-4D97-AF65-F5344CB8AC3E}">
        <p14:creationId xmlns:p14="http://schemas.microsoft.com/office/powerpoint/2010/main" val="1129332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HIPERACTIVIDAD : </a:t>
            </a:r>
            <a:br>
              <a:rPr lang="es-CO" dirty="0" smtClean="0"/>
            </a:br>
            <a:endParaRPr lang="es-CO" dirty="0"/>
          </a:p>
        </p:txBody>
      </p:sp>
      <p:sp>
        <p:nvSpPr>
          <p:cNvPr id="3" name="2 Marcador de contenido"/>
          <p:cNvSpPr>
            <a:spLocks noGrp="1"/>
          </p:cNvSpPr>
          <p:nvPr>
            <p:ph idx="1"/>
          </p:nvPr>
        </p:nvSpPr>
        <p:spPr>
          <a:xfrm>
            <a:off x="0" y="1700808"/>
            <a:ext cx="8991600" cy="4608512"/>
          </a:xfrm>
        </p:spPr>
        <p:txBody>
          <a:bodyPr/>
          <a:lstStyle/>
          <a:p>
            <a:pPr>
              <a:buFontTx/>
              <a:buChar char="-"/>
            </a:pPr>
            <a:r>
              <a:rPr lang="es-CO" dirty="0" smtClean="0"/>
              <a:t>Excesiva actividad motora, un continuo movimiento que carece de finalidad.</a:t>
            </a:r>
          </a:p>
          <a:p>
            <a:pPr>
              <a:buFontTx/>
              <a:buChar char="-"/>
            </a:pPr>
            <a:endParaRPr lang="es-CO" dirty="0" smtClean="0"/>
          </a:p>
          <a:p>
            <a:pPr>
              <a:buFontTx/>
              <a:buChar char="-"/>
            </a:pPr>
            <a:r>
              <a:rPr lang="es-CO" dirty="0" smtClean="0"/>
              <a:t>Movimientos permanentes de las manos y los pies.</a:t>
            </a:r>
          </a:p>
          <a:p>
            <a:pPr>
              <a:buFontTx/>
              <a:buChar char="-"/>
            </a:pPr>
            <a:endParaRPr lang="es-CO" dirty="0" smtClean="0"/>
          </a:p>
          <a:p>
            <a:pPr>
              <a:buFontTx/>
              <a:buChar char="-"/>
            </a:pPr>
            <a:r>
              <a:rPr lang="es-CO" dirty="0" smtClean="0"/>
              <a:t>Se levanta frecuentemente del puesto o se retuerce en el asiento.</a:t>
            </a:r>
          </a:p>
          <a:p>
            <a:pPr>
              <a:buFontTx/>
              <a:buChar char="-"/>
            </a:pPr>
            <a:endParaRPr lang="es-CO" dirty="0" smtClean="0"/>
          </a:p>
          <a:p>
            <a:pPr>
              <a:buFontTx/>
              <a:buChar char="-"/>
            </a:pPr>
            <a:r>
              <a:rPr lang="es-CO" dirty="0" smtClean="0"/>
              <a:t>Fácil distracción ante estímulos irrelevantes o externos.</a:t>
            </a:r>
          </a:p>
          <a:p>
            <a:pPr>
              <a:buFontTx/>
              <a:buChar char="-"/>
            </a:pPr>
            <a:endParaRPr lang="es-CO" dirty="0" smtClean="0"/>
          </a:p>
          <a:p>
            <a:pPr>
              <a:buFontTx/>
              <a:buChar char="-"/>
            </a:pPr>
            <a:r>
              <a:rPr lang="es-CO" dirty="0" smtClean="0"/>
              <a:t>-Olvido de actividades  cotidianas.</a:t>
            </a:r>
          </a:p>
          <a:p>
            <a:pPr>
              <a:buFontTx/>
              <a:buChar char="-"/>
            </a:pPr>
            <a:endParaRPr lang="es-CO" dirty="0" smtClean="0"/>
          </a:p>
          <a:p>
            <a:pPr>
              <a:buFontTx/>
              <a:buChar char="-"/>
            </a:pPr>
            <a:r>
              <a:rPr lang="es-CO" dirty="0" smtClean="0"/>
              <a:t>-Extravía los útiles o sus juguetes  con frecuencia.</a:t>
            </a:r>
          </a:p>
          <a:p>
            <a:pPr>
              <a:buFontTx/>
              <a:buChar char="-"/>
            </a:pPr>
            <a:endParaRPr lang="es-CO" dirty="0" smtClean="0"/>
          </a:p>
          <a:p>
            <a:pPr>
              <a:buFontTx/>
              <a:buChar char="-"/>
            </a:pPr>
            <a:r>
              <a:rPr lang="es-CO" dirty="0" smtClean="0"/>
              <a:t>-Le cuesta  mucho mantener la atención en las actividades lúdicas</a:t>
            </a:r>
          </a:p>
          <a:p>
            <a:endParaRPr lang="es-CO" dirty="0"/>
          </a:p>
        </p:txBody>
      </p:sp>
    </p:spTree>
    <p:extLst>
      <p:ext uri="{BB962C8B-B14F-4D97-AF65-F5344CB8AC3E}">
        <p14:creationId xmlns:p14="http://schemas.microsoft.com/office/powerpoint/2010/main" val="8837545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EN CUANTO A LA MEMORIA</a:t>
            </a:r>
            <a:endParaRPr lang="es-CO" dirty="0"/>
          </a:p>
        </p:txBody>
      </p:sp>
      <p:sp>
        <p:nvSpPr>
          <p:cNvPr id="3" name="2 Marcador de contenido"/>
          <p:cNvSpPr>
            <a:spLocks noGrp="1"/>
          </p:cNvSpPr>
          <p:nvPr>
            <p:ph idx="1"/>
          </p:nvPr>
        </p:nvSpPr>
        <p:spPr/>
        <p:txBody>
          <a:bodyPr/>
          <a:lstStyle/>
          <a:p>
            <a:r>
              <a:rPr lang="es-CO" dirty="0" smtClean="0"/>
              <a:t>Utilizar estrategias mnemotécnicas, con el propósito de realizar ejercicios de asociación que incrementen la capacidad de memorización.</a:t>
            </a:r>
          </a:p>
          <a:p>
            <a:r>
              <a:rPr lang="es-CO" dirty="0" smtClean="0"/>
              <a:t>Realizar dibujos acerca de una historia que ha sido contada previamente.</a:t>
            </a:r>
          </a:p>
          <a:p>
            <a:r>
              <a:rPr lang="es-CO" dirty="0" smtClean="0"/>
              <a:t>Tareas de repetición de una misma información varias veces a través de ejercicios como: repetir listados de números, listados de palabras pertenecientes a una misma categoría, reproducir figuras mostradas previamente, referir historias previamente contadas, describir láminas que han sido mostradas con anterioridad, entre otros.</a:t>
            </a:r>
          </a:p>
          <a:p>
            <a:r>
              <a:rPr lang="es-CO" dirty="0" smtClean="0"/>
              <a:t>Utilizar timbres o alarmas que le permitan al estudiante estar alerta a la hora de ejecutar determinada tarea.</a:t>
            </a:r>
          </a:p>
          <a:p>
            <a:r>
              <a:rPr lang="es-CO" dirty="0" smtClean="0"/>
              <a:t>La utilización de ayudas como cuadernos, notas, agendas, que sean encontradas fácilmente y que le permitan al niño ayudarse a recordar lo que debe realizar en el día.</a:t>
            </a:r>
            <a:endParaRPr lang="es-CO" dirty="0"/>
          </a:p>
        </p:txBody>
      </p:sp>
    </p:spTree>
    <p:extLst>
      <p:ext uri="{BB962C8B-B14F-4D97-AF65-F5344CB8AC3E}">
        <p14:creationId xmlns:p14="http://schemas.microsoft.com/office/powerpoint/2010/main" val="21486309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EN CUANTO AL TRASTORNO OPOSICIONAL DESAFIANTE O DE CONDUCTA</a:t>
            </a:r>
            <a:endParaRPr lang="es-CO" dirty="0"/>
          </a:p>
        </p:txBody>
      </p:sp>
      <p:sp>
        <p:nvSpPr>
          <p:cNvPr id="3" name="2 Marcador de contenido"/>
          <p:cNvSpPr>
            <a:spLocks noGrp="1"/>
          </p:cNvSpPr>
          <p:nvPr>
            <p:ph idx="1"/>
          </p:nvPr>
        </p:nvSpPr>
        <p:spPr/>
        <p:txBody>
          <a:bodyPr/>
          <a:lstStyle/>
          <a:p>
            <a:r>
              <a:rPr lang="es-CO" dirty="0" smtClean="0"/>
              <a:t>Los estudiantes  que presentan comportamientos propios del trastorno deben tener claridad sobre las normas y las consecuencias propias de violar o cumplir con éstas.</a:t>
            </a:r>
          </a:p>
          <a:p>
            <a:r>
              <a:rPr lang="es-CO" dirty="0" smtClean="0"/>
              <a:t>Es importante ayudarle a analizar la situación no se concluya dando atención negativa. El que debe razonar siempre es el estudiante.</a:t>
            </a:r>
          </a:p>
          <a:p>
            <a:r>
              <a:rPr lang="es-CO" dirty="0" smtClean="0"/>
              <a:t>El castigo debe ser proporcional al mal comportamiento. Un procedimiento puede ser ignorar el comportamiento inadecuado, redirigir el comportamiento que resulta ser más adaptativo.</a:t>
            </a:r>
          </a:p>
          <a:p>
            <a:r>
              <a:rPr lang="es-CO" dirty="0" smtClean="0"/>
              <a:t>La amenaza y el alegato son inútiles, sólo le enseña al estudiante a manipular los deseos, por lo tanto la comunicación debe ser clara y asertiva.</a:t>
            </a:r>
          </a:p>
          <a:p>
            <a:r>
              <a:rPr lang="es-CO" dirty="0" smtClean="0"/>
              <a:t>Se debe hacer un control del ambiente para que la conducta pierda la probabilidad de que aparezca y así prevenir su aparición en vez de castigar cuando esté presente.</a:t>
            </a:r>
          </a:p>
          <a:p>
            <a:r>
              <a:rPr lang="es-CO" dirty="0" smtClean="0"/>
              <a:t>Como el estudiante tiende a ser rechazado por los compañeros por  su agresividad debido a que siempre cree tener la razón y así imponen su voluntad, procure que haga trabajos en grupo y refuércelo cuando tenga un adecuado acercamiento a sus compañeros a través </a:t>
            </a:r>
            <a:r>
              <a:rPr lang="es-CO" dirty="0" err="1" smtClean="0"/>
              <a:t>dde</a:t>
            </a:r>
            <a:r>
              <a:rPr lang="es-CO" dirty="0" smtClean="0"/>
              <a:t> juegos, películas él puede aprender modelos adecuados de manejo de estas situaciones.</a:t>
            </a:r>
            <a:endParaRPr lang="es-CO" dirty="0"/>
          </a:p>
        </p:txBody>
      </p:sp>
    </p:spTree>
    <p:extLst>
      <p:ext uri="{BB962C8B-B14F-4D97-AF65-F5344CB8AC3E}">
        <p14:creationId xmlns:p14="http://schemas.microsoft.com/office/powerpoint/2010/main" val="15294946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838200"/>
            <a:ext cx="9144000" cy="646584"/>
          </a:xfrm>
        </p:spPr>
        <p:txBody>
          <a:bodyPr/>
          <a:lstStyle/>
          <a:p>
            <a:r>
              <a:rPr lang="es-CO" dirty="0" smtClean="0"/>
              <a:t>EN CUANTO A LAS CAPACIDADES ACADÉMICAS</a:t>
            </a:r>
            <a:endParaRPr lang="es-CO" dirty="0"/>
          </a:p>
        </p:txBody>
      </p:sp>
      <p:sp>
        <p:nvSpPr>
          <p:cNvPr id="3" name="2 Marcador de contenido"/>
          <p:cNvSpPr>
            <a:spLocks noGrp="1"/>
          </p:cNvSpPr>
          <p:nvPr>
            <p:ph idx="1"/>
          </p:nvPr>
        </p:nvSpPr>
        <p:spPr>
          <a:xfrm>
            <a:off x="0" y="2060848"/>
            <a:ext cx="8991600" cy="3958952"/>
          </a:xfrm>
        </p:spPr>
        <p:txBody>
          <a:bodyPr/>
          <a:lstStyle/>
          <a:p>
            <a:r>
              <a:rPr lang="es-CO" dirty="0" smtClean="0"/>
              <a:t>Sí lee con dificultad: utilice tiempo adicional para la lectura, utilice estrategias de “revisión previas”, seleccione textos con menos palabras por página, disminuya la cantidad de lectura requerida y evite la lectura en voz alta.</a:t>
            </a:r>
          </a:p>
          <a:p>
            <a:r>
              <a:rPr lang="es-CO" dirty="0" smtClean="0"/>
              <a:t>Sí su expresión verbal es pobre: acepte todas las respuestas orales, sustituya el informe oral por la demostración.</a:t>
            </a:r>
          </a:p>
          <a:p>
            <a:r>
              <a:rPr lang="es-CO" dirty="0" smtClean="0"/>
              <a:t>Estimule al estudiante a hablar acerca de sus ideas y experiencias nuevas. Escoja temas de los que pueda hablar con facilidad.</a:t>
            </a:r>
          </a:p>
          <a:p>
            <a:r>
              <a:rPr lang="es-CO" dirty="0" smtClean="0"/>
              <a:t>Sí su expresión escrita es pobre: acepte todas las variedades de informes que no sean escritos.</a:t>
            </a:r>
          </a:p>
          <a:p>
            <a:r>
              <a:rPr lang="es-CO" dirty="0" smtClean="0"/>
              <a:t>Facilite tiempo adicional para resolver los problemas matemáticos.</a:t>
            </a:r>
          </a:p>
          <a:p>
            <a:r>
              <a:rPr lang="es-CO" dirty="0" smtClean="0"/>
              <a:t>Proporcione de inmediato ejemplos de respuestas correctas, así como instrucciones a través de la demostración del procedimiento correcto del cálculo.</a:t>
            </a:r>
          </a:p>
          <a:p>
            <a:r>
              <a:rPr lang="es-CO" dirty="0" smtClean="0"/>
              <a:t>Sí tiene dificultades en matemáticas utilice  un cuaderno con cuadrícula grande para espaciar los números: facilite tiempo adicional.</a:t>
            </a:r>
            <a:endParaRPr lang="es-CO" dirty="0"/>
          </a:p>
        </p:txBody>
      </p:sp>
    </p:spTree>
    <p:extLst>
      <p:ext uri="{BB962C8B-B14F-4D97-AF65-F5344CB8AC3E}">
        <p14:creationId xmlns:p14="http://schemas.microsoft.com/office/powerpoint/2010/main" val="4264337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CHECKLIST PARA DOCENTES</a:t>
            </a:r>
            <a:endParaRPr lang="es-CO" dirty="0"/>
          </a:p>
        </p:txBody>
      </p:sp>
      <p:graphicFrame>
        <p:nvGraphicFramePr>
          <p:cNvPr id="7" name="6 Tabla"/>
          <p:cNvGraphicFramePr>
            <a:graphicFrameLocks noGrp="1"/>
          </p:cNvGraphicFramePr>
          <p:nvPr>
            <p:extLst>
              <p:ext uri="{D42A27DB-BD31-4B8C-83A1-F6EECF244321}">
                <p14:modId xmlns:p14="http://schemas.microsoft.com/office/powerpoint/2010/main" val="3615339392"/>
              </p:ext>
            </p:extLst>
          </p:nvPr>
        </p:nvGraphicFramePr>
        <p:xfrm>
          <a:off x="755576" y="1412776"/>
          <a:ext cx="7704856" cy="5112568"/>
        </p:xfrm>
        <a:graphic>
          <a:graphicData uri="http://schemas.openxmlformats.org/drawingml/2006/table">
            <a:tbl>
              <a:tblPr firstRow="1" bandRow="1">
                <a:tableStyleId>{5C22544A-7EE6-4342-B048-85BDC9FD1C3A}</a:tableStyleId>
              </a:tblPr>
              <a:tblGrid>
                <a:gridCol w="5600651"/>
                <a:gridCol w="681146"/>
                <a:gridCol w="711193"/>
                <a:gridCol w="444495"/>
                <a:gridCol w="267371"/>
              </a:tblGrid>
              <a:tr h="12739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CO" dirty="0" smtClean="0"/>
                    </a:p>
                    <a:p>
                      <a:r>
                        <a:rPr lang="es-CO" dirty="0" smtClean="0"/>
                        <a:t>INATENCION</a:t>
                      </a:r>
                      <a:endParaRPr lang="es-CO" dirty="0"/>
                    </a:p>
                  </a:txBody>
                  <a:tcPr/>
                </a:tc>
                <a:tc gridSpan="4">
                  <a:txBody>
                    <a:bodyPr/>
                    <a:lstStyle/>
                    <a:p>
                      <a:r>
                        <a:rPr lang="es-CO" dirty="0" smtClean="0"/>
                        <a:t>FRECUENCIA </a:t>
                      </a:r>
                      <a:endParaRPr lang="es-CO" dirty="0"/>
                    </a:p>
                  </a:txBody>
                  <a:tcPr/>
                </a:tc>
                <a:tc hMerge="1">
                  <a:txBody>
                    <a:bodyPr/>
                    <a:lstStyle/>
                    <a:p>
                      <a:endParaRPr lang="es-CO" dirty="0"/>
                    </a:p>
                  </a:txBody>
                  <a:tcPr/>
                </a:tc>
                <a:tc hMerge="1">
                  <a:txBody>
                    <a:bodyPr/>
                    <a:lstStyle/>
                    <a:p>
                      <a:endParaRPr lang="es-CO"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CO" dirty="0" smtClean="0"/>
                    </a:p>
                  </a:txBody>
                  <a:tcPr/>
                </a:tc>
              </a:tr>
              <a:tr h="765387">
                <a:tc>
                  <a:txBody>
                    <a:bodyPr/>
                    <a:lstStyle/>
                    <a:p>
                      <a:r>
                        <a:rPr lang="es-CO" dirty="0" smtClean="0"/>
                        <a:t>Presta poca atención a detalles</a:t>
                      </a:r>
                      <a:endParaRPr lang="es-CO" dirty="0"/>
                    </a:p>
                  </a:txBody>
                  <a:tcPr/>
                </a:tc>
                <a:tc>
                  <a:txBody>
                    <a:bodyPr/>
                    <a:lstStyle/>
                    <a:p>
                      <a:r>
                        <a:rPr lang="es-CO" dirty="0" smtClean="0"/>
                        <a:t>N</a:t>
                      </a:r>
                      <a:endParaRPr lang="es-CO" dirty="0"/>
                    </a:p>
                  </a:txBody>
                  <a:tcPr/>
                </a:tc>
                <a:tc>
                  <a:txBody>
                    <a:bodyPr/>
                    <a:lstStyle/>
                    <a:p>
                      <a:r>
                        <a:rPr lang="es-CO" dirty="0" smtClean="0"/>
                        <a:t>AV</a:t>
                      </a:r>
                      <a:endParaRPr lang="es-CO" dirty="0"/>
                    </a:p>
                  </a:txBody>
                  <a:tcPr/>
                </a:tc>
                <a:tc>
                  <a:txBody>
                    <a:bodyPr/>
                    <a:lstStyle/>
                    <a:p>
                      <a:r>
                        <a:rPr lang="es-CO" dirty="0" smtClean="0"/>
                        <a:t>F</a:t>
                      </a:r>
                      <a:endParaRPr lang="es-CO"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smtClean="0"/>
                        <a:t>S</a:t>
                      </a:r>
                    </a:p>
                  </a:txBody>
                  <a:tcPr/>
                </a:tc>
              </a:tr>
              <a:tr h="688402">
                <a:tc>
                  <a:txBody>
                    <a:bodyPr/>
                    <a:lstStyle/>
                    <a:p>
                      <a:r>
                        <a:rPr lang="es-CO" dirty="0" smtClean="0"/>
                        <a:t>Comete errores frecuentes, por descuido, en su desempeño diario</a:t>
                      </a:r>
                      <a:endParaRPr lang="es-CO" dirty="0"/>
                    </a:p>
                  </a:txBody>
                  <a:tcPr/>
                </a:tc>
                <a:tc>
                  <a:txBody>
                    <a:bodyPr/>
                    <a:lstStyle/>
                    <a:p>
                      <a:r>
                        <a:rPr lang="es-CO" dirty="0" smtClean="0"/>
                        <a:t>N</a:t>
                      </a:r>
                      <a:endParaRPr lang="es-CO" dirty="0"/>
                    </a:p>
                  </a:txBody>
                  <a:tcPr/>
                </a:tc>
                <a:tc>
                  <a:txBody>
                    <a:bodyPr/>
                    <a:lstStyle/>
                    <a:p>
                      <a:r>
                        <a:rPr lang="es-CO" dirty="0" smtClean="0"/>
                        <a:t>AV</a:t>
                      </a:r>
                      <a:endParaRPr lang="es-CO" dirty="0"/>
                    </a:p>
                  </a:txBody>
                  <a:tcPr/>
                </a:tc>
                <a:tc>
                  <a:txBody>
                    <a:bodyPr/>
                    <a:lstStyle/>
                    <a:p>
                      <a:r>
                        <a:rPr lang="es-CO" dirty="0" smtClean="0"/>
                        <a:t>F</a:t>
                      </a:r>
                      <a:endParaRPr lang="es-CO"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smtClean="0"/>
                        <a:t>S</a:t>
                      </a:r>
                    </a:p>
                  </a:txBody>
                  <a:tcPr/>
                </a:tc>
              </a:tr>
              <a:tr h="688402">
                <a:tc>
                  <a:txBody>
                    <a:bodyPr/>
                    <a:lstStyle/>
                    <a:p>
                      <a:pPr marL="0" indent="0">
                        <a:buNone/>
                      </a:pPr>
                      <a:r>
                        <a:rPr lang="es-CO" dirty="0" smtClean="0"/>
                        <a:t>Se le dificulta lograr una atención sostenida en juegos y tareas.</a:t>
                      </a:r>
                    </a:p>
                  </a:txBody>
                  <a:tcPr/>
                </a:tc>
                <a:tc>
                  <a:txBody>
                    <a:bodyPr/>
                    <a:lstStyle/>
                    <a:p>
                      <a:r>
                        <a:rPr lang="es-CO" dirty="0" smtClean="0"/>
                        <a:t>N</a:t>
                      </a:r>
                      <a:endParaRPr lang="es-CO" dirty="0"/>
                    </a:p>
                  </a:txBody>
                  <a:tcPr/>
                </a:tc>
                <a:tc>
                  <a:txBody>
                    <a:bodyPr/>
                    <a:lstStyle/>
                    <a:p>
                      <a:r>
                        <a:rPr lang="es-CO" dirty="0" smtClean="0"/>
                        <a:t>AV</a:t>
                      </a:r>
                      <a:endParaRPr lang="es-CO" dirty="0"/>
                    </a:p>
                  </a:txBody>
                  <a:tcPr/>
                </a:tc>
                <a:tc>
                  <a:txBody>
                    <a:bodyPr/>
                    <a:lstStyle/>
                    <a:p>
                      <a:r>
                        <a:rPr lang="es-CO" dirty="0" smtClean="0"/>
                        <a:t>F</a:t>
                      </a:r>
                      <a:endParaRPr lang="es-CO"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smtClean="0"/>
                        <a:t>S</a:t>
                      </a:r>
                    </a:p>
                  </a:txBody>
                  <a:tcPr/>
                </a:tc>
              </a:tr>
              <a:tr h="688402">
                <a:tc>
                  <a:txBody>
                    <a:bodyPr/>
                    <a:lstStyle/>
                    <a:p>
                      <a:pPr marL="0" indent="0">
                        <a:buNone/>
                      </a:pPr>
                      <a:r>
                        <a:rPr lang="es-CO" dirty="0" smtClean="0"/>
                        <a:t>Parece no escuchar cuando se le habla directamente.</a:t>
                      </a:r>
                    </a:p>
                  </a:txBody>
                  <a:tcPr/>
                </a:tc>
                <a:tc>
                  <a:txBody>
                    <a:bodyPr/>
                    <a:lstStyle/>
                    <a:p>
                      <a:r>
                        <a:rPr lang="es-CO" dirty="0" smtClean="0"/>
                        <a:t>N</a:t>
                      </a:r>
                      <a:endParaRPr lang="es-CO" dirty="0"/>
                    </a:p>
                  </a:txBody>
                  <a:tcPr/>
                </a:tc>
                <a:tc>
                  <a:txBody>
                    <a:bodyPr/>
                    <a:lstStyle/>
                    <a:p>
                      <a:r>
                        <a:rPr lang="es-CO" dirty="0" smtClean="0"/>
                        <a:t>AV</a:t>
                      </a:r>
                      <a:endParaRPr lang="es-CO" dirty="0"/>
                    </a:p>
                  </a:txBody>
                  <a:tcPr/>
                </a:tc>
                <a:tc>
                  <a:txBody>
                    <a:bodyPr/>
                    <a:lstStyle/>
                    <a:p>
                      <a:r>
                        <a:rPr lang="es-CO" dirty="0" smtClean="0"/>
                        <a:t>F</a:t>
                      </a:r>
                      <a:endParaRPr lang="es-CO"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smtClean="0"/>
                        <a:t>S</a:t>
                      </a:r>
                    </a:p>
                  </a:txBody>
                  <a:tcPr/>
                </a:tc>
              </a:tr>
              <a:tr h="504020">
                <a:tc>
                  <a:txBody>
                    <a:bodyPr/>
                    <a:lstStyle/>
                    <a:p>
                      <a:pPr marL="0" indent="0">
                        <a:buNone/>
                      </a:pPr>
                      <a:r>
                        <a:rPr lang="es-CO" dirty="0" smtClean="0"/>
                        <a:t>Le cuesta seguir instrucciones completas.</a:t>
                      </a:r>
                    </a:p>
                  </a:txBody>
                  <a:tcPr/>
                </a:tc>
                <a:tc>
                  <a:txBody>
                    <a:bodyPr/>
                    <a:lstStyle/>
                    <a:p>
                      <a:r>
                        <a:rPr lang="es-CO" dirty="0" smtClean="0"/>
                        <a:t>N</a:t>
                      </a:r>
                      <a:endParaRPr lang="es-CO" dirty="0"/>
                    </a:p>
                  </a:txBody>
                  <a:tcPr/>
                </a:tc>
                <a:tc>
                  <a:txBody>
                    <a:bodyPr/>
                    <a:lstStyle/>
                    <a:p>
                      <a:r>
                        <a:rPr lang="es-CO" dirty="0" smtClean="0"/>
                        <a:t>AV</a:t>
                      </a:r>
                      <a:endParaRPr lang="es-CO" dirty="0"/>
                    </a:p>
                  </a:txBody>
                  <a:tcPr/>
                </a:tc>
                <a:tc>
                  <a:txBody>
                    <a:bodyPr/>
                    <a:lstStyle/>
                    <a:p>
                      <a:r>
                        <a:rPr lang="es-CO" dirty="0" smtClean="0"/>
                        <a:t>F</a:t>
                      </a:r>
                      <a:endParaRPr lang="es-CO"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smtClean="0"/>
                        <a:t>S</a:t>
                      </a:r>
                    </a:p>
                  </a:txBody>
                  <a:tcPr/>
                </a:tc>
              </a:tr>
              <a:tr h="504020">
                <a:tc>
                  <a:txBody>
                    <a:bodyPr/>
                    <a:lstStyle/>
                    <a:p>
                      <a:endParaRPr lang="es-CO" dirty="0"/>
                    </a:p>
                  </a:txBody>
                  <a:tcPr/>
                </a:tc>
                <a:tc>
                  <a:txBody>
                    <a:bodyPr/>
                    <a:lstStyle/>
                    <a:p>
                      <a:r>
                        <a:rPr lang="es-CO" dirty="0" smtClean="0"/>
                        <a:t>N</a:t>
                      </a:r>
                      <a:endParaRPr lang="es-CO" dirty="0"/>
                    </a:p>
                  </a:txBody>
                  <a:tcPr/>
                </a:tc>
                <a:tc>
                  <a:txBody>
                    <a:bodyPr/>
                    <a:lstStyle/>
                    <a:p>
                      <a:r>
                        <a:rPr lang="es-CO" dirty="0" smtClean="0"/>
                        <a:t>AV</a:t>
                      </a:r>
                      <a:endParaRPr lang="es-CO" dirty="0"/>
                    </a:p>
                  </a:txBody>
                  <a:tcPr/>
                </a:tc>
                <a:tc>
                  <a:txBody>
                    <a:bodyPr/>
                    <a:lstStyle/>
                    <a:p>
                      <a:r>
                        <a:rPr lang="es-CO" dirty="0" smtClean="0"/>
                        <a:t>F</a:t>
                      </a:r>
                      <a:endParaRPr lang="es-CO"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smtClean="0"/>
                        <a:t>S</a:t>
                      </a:r>
                    </a:p>
                  </a:txBody>
                  <a:tcPr/>
                </a:tc>
              </a:tr>
            </a:tbl>
          </a:graphicData>
        </a:graphic>
      </p:graphicFrame>
    </p:spTree>
    <p:extLst>
      <p:ext uri="{BB962C8B-B14F-4D97-AF65-F5344CB8AC3E}">
        <p14:creationId xmlns:p14="http://schemas.microsoft.com/office/powerpoint/2010/main" val="9539317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p:txBody>
          <a:bodyPr/>
          <a:lstStyle/>
          <a:p>
            <a:r>
              <a:rPr lang="es-CO" dirty="0" smtClean="0"/>
              <a:t> </a:t>
            </a:r>
            <a:endParaRPr lang="es-CO" dirty="0"/>
          </a:p>
        </p:txBody>
      </p:sp>
      <p:graphicFrame>
        <p:nvGraphicFramePr>
          <p:cNvPr id="7" name="6 Tabla"/>
          <p:cNvGraphicFramePr>
            <a:graphicFrameLocks noGrp="1"/>
          </p:cNvGraphicFramePr>
          <p:nvPr>
            <p:extLst>
              <p:ext uri="{D42A27DB-BD31-4B8C-83A1-F6EECF244321}">
                <p14:modId xmlns:p14="http://schemas.microsoft.com/office/powerpoint/2010/main" val="881026800"/>
              </p:ext>
            </p:extLst>
          </p:nvPr>
        </p:nvGraphicFramePr>
        <p:xfrm>
          <a:off x="755576" y="692696"/>
          <a:ext cx="7704856" cy="5112568"/>
        </p:xfrm>
        <a:graphic>
          <a:graphicData uri="http://schemas.openxmlformats.org/drawingml/2006/table">
            <a:tbl>
              <a:tblPr firstRow="1" bandRow="1">
                <a:tableStyleId>{5C22544A-7EE6-4342-B048-85BDC9FD1C3A}</a:tableStyleId>
              </a:tblPr>
              <a:tblGrid>
                <a:gridCol w="5600651"/>
                <a:gridCol w="681146"/>
                <a:gridCol w="711193"/>
                <a:gridCol w="444495"/>
                <a:gridCol w="267371"/>
              </a:tblGrid>
              <a:tr h="12739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CO" dirty="0" smtClean="0"/>
                    </a:p>
                    <a:p>
                      <a:r>
                        <a:rPr lang="es-CO" dirty="0" smtClean="0"/>
                        <a:t>INATENCION</a:t>
                      </a:r>
                      <a:endParaRPr lang="es-CO" dirty="0"/>
                    </a:p>
                  </a:txBody>
                  <a:tcPr/>
                </a:tc>
                <a:tc gridSpan="4">
                  <a:txBody>
                    <a:bodyPr/>
                    <a:lstStyle/>
                    <a:p>
                      <a:r>
                        <a:rPr lang="es-CO" dirty="0" smtClean="0"/>
                        <a:t>FRECUENCIA </a:t>
                      </a:r>
                      <a:endParaRPr lang="es-CO" dirty="0"/>
                    </a:p>
                  </a:txBody>
                  <a:tcPr/>
                </a:tc>
                <a:tc hMerge="1">
                  <a:txBody>
                    <a:bodyPr/>
                    <a:lstStyle/>
                    <a:p>
                      <a:endParaRPr lang="es-CO" dirty="0"/>
                    </a:p>
                  </a:txBody>
                  <a:tcPr/>
                </a:tc>
                <a:tc hMerge="1">
                  <a:txBody>
                    <a:bodyPr/>
                    <a:lstStyle/>
                    <a:p>
                      <a:endParaRPr lang="es-CO"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CO" dirty="0" smtClean="0"/>
                    </a:p>
                  </a:txBody>
                  <a:tcPr/>
                </a:tc>
              </a:tr>
              <a:tr h="765387">
                <a:tc>
                  <a:txBody>
                    <a:bodyPr/>
                    <a:lstStyle/>
                    <a:p>
                      <a:r>
                        <a:rPr lang="es-CO" dirty="0" smtClean="0"/>
                        <a:t>Tiene dificultad para concluir tareas o deberes aún queriendo hacerlo</a:t>
                      </a:r>
                      <a:endParaRPr lang="es-CO" dirty="0"/>
                    </a:p>
                  </a:txBody>
                  <a:tcPr/>
                </a:tc>
                <a:tc>
                  <a:txBody>
                    <a:bodyPr/>
                    <a:lstStyle/>
                    <a:p>
                      <a:r>
                        <a:rPr lang="es-CO" dirty="0" smtClean="0"/>
                        <a:t>N</a:t>
                      </a:r>
                      <a:endParaRPr lang="es-CO" dirty="0"/>
                    </a:p>
                  </a:txBody>
                  <a:tcPr/>
                </a:tc>
                <a:tc>
                  <a:txBody>
                    <a:bodyPr/>
                    <a:lstStyle/>
                    <a:p>
                      <a:r>
                        <a:rPr lang="es-CO" dirty="0" smtClean="0"/>
                        <a:t>AV</a:t>
                      </a:r>
                      <a:endParaRPr lang="es-CO" dirty="0"/>
                    </a:p>
                  </a:txBody>
                  <a:tcPr/>
                </a:tc>
                <a:tc>
                  <a:txBody>
                    <a:bodyPr/>
                    <a:lstStyle/>
                    <a:p>
                      <a:r>
                        <a:rPr lang="es-CO" dirty="0" smtClean="0"/>
                        <a:t>F</a:t>
                      </a:r>
                      <a:endParaRPr lang="es-CO"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smtClean="0"/>
                        <a:t>S</a:t>
                      </a:r>
                    </a:p>
                  </a:txBody>
                  <a:tcPr/>
                </a:tc>
              </a:tr>
              <a:tr h="688402">
                <a:tc>
                  <a:txBody>
                    <a:bodyPr/>
                    <a:lstStyle/>
                    <a:p>
                      <a:r>
                        <a:rPr lang="es-CO" dirty="0" smtClean="0"/>
                        <a:t>Pierde elementos necesarios para juegos y tareas</a:t>
                      </a:r>
                      <a:endParaRPr lang="es-CO" dirty="0"/>
                    </a:p>
                  </a:txBody>
                  <a:tcPr/>
                </a:tc>
                <a:tc>
                  <a:txBody>
                    <a:bodyPr/>
                    <a:lstStyle/>
                    <a:p>
                      <a:r>
                        <a:rPr lang="es-CO" dirty="0" smtClean="0"/>
                        <a:t>N</a:t>
                      </a:r>
                      <a:endParaRPr lang="es-CO" dirty="0"/>
                    </a:p>
                  </a:txBody>
                  <a:tcPr/>
                </a:tc>
                <a:tc>
                  <a:txBody>
                    <a:bodyPr/>
                    <a:lstStyle/>
                    <a:p>
                      <a:r>
                        <a:rPr lang="es-CO" dirty="0" smtClean="0"/>
                        <a:t>AV</a:t>
                      </a:r>
                      <a:endParaRPr lang="es-CO" dirty="0"/>
                    </a:p>
                  </a:txBody>
                  <a:tcPr/>
                </a:tc>
                <a:tc>
                  <a:txBody>
                    <a:bodyPr/>
                    <a:lstStyle/>
                    <a:p>
                      <a:r>
                        <a:rPr lang="es-CO" dirty="0" smtClean="0"/>
                        <a:t>F</a:t>
                      </a:r>
                      <a:endParaRPr lang="es-CO"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smtClean="0"/>
                        <a:t>S</a:t>
                      </a:r>
                    </a:p>
                  </a:txBody>
                  <a:tcPr/>
                </a:tc>
              </a:tr>
              <a:tr h="688402">
                <a:tc>
                  <a:txBody>
                    <a:bodyPr/>
                    <a:lstStyle/>
                    <a:p>
                      <a:pPr marL="0" indent="0">
                        <a:buNone/>
                      </a:pPr>
                      <a:r>
                        <a:rPr lang="es-CO" dirty="0" smtClean="0"/>
                        <a:t>Es olvidadizo en las tareas diarias</a:t>
                      </a:r>
                    </a:p>
                  </a:txBody>
                  <a:tcPr/>
                </a:tc>
                <a:tc>
                  <a:txBody>
                    <a:bodyPr/>
                    <a:lstStyle/>
                    <a:p>
                      <a:r>
                        <a:rPr lang="es-CO" dirty="0" smtClean="0"/>
                        <a:t>N</a:t>
                      </a:r>
                      <a:endParaRPr lang="es-CO" dirty="0"/>
                    </a:p>
                  </a:txBody>
                  <a:tcPr/>
                </a:tc>
                <a:tc>
                  <a:txBody>
                    <a:bodyPr/>
                    <a:lstStyle/>
                    <a:p>
                      <a:r>
                        <a:rPr lang="es-CO" dirty="0" smtClean="0"/>
                        <a:t>AV</a:t>
                      </a:r>
                      <a:endParaRPr lang="es-CO" dirty="0"/>
                    </a:p>
                  </a:txBody>
                  <a:tcPr/>
                </a:tc>
                <a:tc>
                  <a:txBody>
                    <a:bodyPr/>
                    <a:lstStyle/>
                    <a:p>
                      <a:r>
                        <a:rPr lang="es-CO" dirty="0" smtClean="0"/>
                        <a:t>F</a:t>
                      </a:r>
                      <a:endParaRPr lang="es-CO"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smtClean="0"/>
                        <a:t>S</a:t>
                      </a:r>
                    </a:p>
                  </a:txBody>
                  <a:tcPr/>
                </a:tc>
              </a:tr>
              <a:tr h="688402">
                <a:tc>
                  <a:txBody>
                    <a:bodyPr/>
                    <a:lstStyle/>
                    <a:p>
                      <a:pPr marL="0" indent="0">
                        <a:buNone/>
                      </a:pPr>
                      <a:r>
                        <a:rPr lang="es-CO" dirty="0" smtClean="0"/>
                        <a:t>Se distrae frecuentemente ante cualquier estímulo por pequeño que sea</a:t>
                      </a:r>
                    </a:p>
                  </a:txBody>
                  <a:tcPr/>
                </a:tc>
                <a:tc>
                  <a:txBody>
                    <a:bodyPr/>
                    <a:lstStyle/>
                    <a:p>
                      <a:r>
                        <a:rPr lang="es-CO" dirty="0" smtClean="0"/>
                        <a:t>N</a:t>
                      </a:r>
                      <a:endParaRPr lang="es-CO" dirty="0"/>
                    </a:p>
                  </a:txBody>
                  <a:tcPr/>
                </a:tc>
                <a:tc>
                  <a:txBody>
                    <a:bodyPr/>
                    <a:lstStyle/>
                    <a:p>
                      <a:r>
                        <a:rPr lang="es-CO" dirty="0" smtClean="0"/>
                        <a:t>AV</a:t>
                      </a:r>
                      <a:endParaRPr lang="es-CO" dirty="0"/>
                    </a:p>
                  </a:txBody>
                  <a:tcPr/>
                </a:tc>
                <a:tc>
                  <a:txBody>
                    <a:bodyPr/>
                    <a:lstStyle/>
                    <a:p>
                      <a:r>
                        <a:rPr lang="es-CO" dirty="0" smtClean="0"/>
                        <a:t>F</a:t>
                      </a:r>
                      <a:endParaRPr lang="es-CO"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smtClean="0"/>
                        <a:t>S</a:t>
                      </a:r>
                    </a:p>
                  </a:txBody>
                  <a:tcPr/>
                </a:tc>
              </a:tr>
              <a:tr h="504020">
                <a:tc>
                  <a:txBody>
                    <a:bodyPr/>
                    <a:lstStyle/>
                    <a:p>
                      <a:pPr marL="0" indent="0">
                        <a:buNone/>
                      </a:pPr>
                      <a:r>
                        <a:rPr lang="es-CO" dirty="0" smtClean="0"/>
                        <a:t>Evita tareas que requieren un esfuerzo mental sostenido</a:t>
                      </a:r>
                    </a:p>
                  </a:txBody>
                  <a:tcPr/>
                </a:tc>
                <a:tc>
                  <a:txBody>
                    <a:bodyPr/>
                    <a:lstStyle/>
                    <a:p>
                      <a:r>
                        <a:rPr lang="es-CO" dirty="0" smtClean="0"/>
                        <a:t>N</a:t>
                      </a:r>
                      <a:endParaRPr lang="es-CO" dirty="0"/>
                    </a:p>
                  </a:txBody>
                  <a:tcPr/>
                </a:tc>
                <a:tc>
                  <a:txBody>
                    <a:bodyPr/>
                    <a:lstStyle/>
                    <a:p>
                      <a:r>
                        <a:rPr lang="es-CO" dirty="0" smtClean="0"/>
                        <a:t>AV</a:t>
                      </a:r>
                      <a:endParaRPr lang="es-CO" dirty="0"/>
                    </a:p>
                  </a:txBody>
                  <a:tcPr/>
                </a:tc>
                <a:tc>
                  <a:txBody>
                    <a:bodyPr/>
                    <a:lstStyle/>
                    <a:p>
                      <a:r>
                        <a:rPr lang="es-CO" dirty="0" smtClean="0"/>
                        <a:t>F</a:t>
                      </a:r>
                      <a:endParaRPr lang="es-CO"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smtClean="0"/>
                        <a:t>S</a:t>
                      </a:r>
                    </a:p>
                  </a:txBody>
                  <a:tcPr/>
                </a:tc>
              </a:tr>
              <a:tr h="504020">
                <a:tc>
                  <a:txBody>
                    <a:bodyPr/>
                    <a:lstStyle/>
                    <a:p>
                      <a:endParaRPr lang="es-CO" dirty="0"/>
                    </a:p>
                  </a:txBody>
                  <a:tcPr/>
                </a:tc>
                <a:tc>
                  <a:txBody>
                    <a:bodyPr/>
                    <a:lstStyle/>
                    <a:p>
                      <a:endParaRPr lang="es-CO" dirty="0"/>
                    </a:p>
                  </a:txBody>
                  <a:tcPr/>
                </a:tc>
                <a:tc>
                  <a:txBody>
                    <a:bodyPr/>
                    <a:lstStyle/>
                    <a:p>
                      <a:endParaRPr lang="es-CO" dirty="0"/>
                    </a:p>
                  </a:txBody>
                  <a:tcPr/>
                </a:tc>
                <a:tc>
                  <a:txBody>
                    <a:bodyPr/>
                    <a:lstStyle/>
                    <a:p>
                      <a:endParaRPr lang="es-CO"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CO" dirty="0" smtClean="0"/>
                    </a:p>
                  </a:txBody>
                  <a:tcPr/>
                </a:tc>
              </a:tr>
            </a:tbl>
          </a:graphicData>
        </a:graphic>
      </p:graphicFrame>
    </p:spTree>
    <p:extLst>
      <p:ext uri="{BB962C8B-B14F-4D97-AF65-F5344CB8AC3E}">
        <p14:creationId xmlns:p14="http://schemas.microsoft.com/office/powerpoint/2010/main" val="25752999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Tabla"/>
          <p:cNvGraphicFramePr>
            <a:graphicFrameLocks noGrp="1"/>
          </p:cNvGraphicFramePr>
          <p:nvPr>
            <p:extLst>
              <p:ext uri="{D42A27DB-BD31-4B8C-83A1-F6EECF244321}">
                <p14:modId xmlns:p14="http://schemas.microsoft.com/office/powerpoint/2010/main" val="371599681"/>
              </p:ext>
            </p:extLst>
          </p:nvPr>
        </p:nvGraphicFramePr>
        <p:xfrm>
          <a:off x="827584" y="476672"/>
          <a:ext cx="7704856" cy="5384688"/>
        </p:xfrm>
        <a:graphic>
          <a:graphicData uri="http://schemas.openxmlformats.org/drawingml/2006/table">
            <a:tbl>
              <a:tblPr firstRow="1" bandRow="1">
                <a:tableStyleId>{5C22544A-7EE6-4342-B048-85BDC9FD1C3A}</a:tableStyleId>
              </a:tblPr>
              <a:tblGrid>
                <a:gridCol w="5600651"/>
                <a:gridCol w="681146"/>
                <a:gridCol w="711193"/>
                <a:gridCol w="444495"/>
                <a:gridCol w="267371"/>
              </a:tblGrid>
              <a:tr h="12739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CO"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CO" dirty="0" smtClean="0"/>
                        <a:t>HIPERACTIVIDAD</a:t>
                      </a:r>
                    </a:p>
                  </a:txBody>
                  <a:tcPr/>
                </a:tc>
                <a:tc gridSpan="4">
                  <a:txBody>
                    <a:bodyPr/>
                    <a:lstStyle/>
                    <a:p>
                      <a:endParaRPr lang="es-CO" dirty="0" smtClean="0"/>
                    </a:p>
                    <a:p>
                      <a:r>
                        <a:rPr lang="es-CO" dirty="0" smtClean="0"/>
                        <a:t>FRECUENCIA </a:t>
                      </a:r>
                      <a:endParaRPr lang="es-CO" dirty="0"/>
                    </a:p>
                  </a:txBody>
                  <a:tcPr/>
                </a:tc>
                <a:tc hMerge="1">
                  <a:txBody>
                    <a:bodyPr/>
                    <a:lstStyle/>
                    <a:p>
                      <a:endParaRPr lang="es-CO" dirty="0"/>
                    </a:p>
                  </a:txBody>
                  <a:tcPr/>
                </a:tc>
                <a:tc hMerge="1">
                  <a:txBody>
                    <a:bodyPr/>
                    <a:lstStyle/>
                    <a:p>
                      <a:endParaRPr lang="es-CO"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CO" dirty="0" smtClean="0"/>
                    </a:p>
                  </a:txBody>
                  <a:tcPr/>
                </a:tc>
              </a:tr>
              <a:tr h="765387">
                <a:tc>
                  <a:txBody>
                    <a:bodyPr/>
                    <a:lstStyle/>
                    <a:p>
                      <a:r>
                        <a:rPr lang="es-CO" dirty="0" smtClean="0"/>
                        <a:t>Juega con las manos y los pies o se retuerce en el asiento</a:t>
                      </a:r>
                      <a:endParaRPr lang="es-CO" dirty="0"/>
                    </a:p>
                  </a:txBody>
                  <a:tcPr/>
                </a:tc>
                <a:tc>
                  <a:txBody>
                    <a:bodyPr/>
                    <a:lstStyle/>
                    <a:p>
                      <a:r>
                        <a:rPr lang="es-CO" dirty="0" smtClean="0"/>
                        <a:t>N</a:t>
                      </a:r>
                      <a:endParaRPr lang="es-CO" dirty="0"/>
                    </a:p>
                  </a:txBody>
                  <a:tcPr/>
                </a:tc>
                <a:tc>
                  <a:txBody>
                    <a:bodyPr/>
                    <a:lstStyle/>
                    <a:p>
                      <a:r>
                        <a:rPr lang="es-CO" dirty="0" smtClean="0"/>
                        <a:t>AV</a:t>
                      </a:r>
                      <a:endParaRPr lang="es-CO" dirty="0"/>
                    </a:p>
                  </a:txBody>
                  <a:tcPr/>
                </a:tc>
                <a:tc>
                  <a:txBody>
                    <a:bodyPr/>
                    <a:lstStyle/>
                    <a:p>
                      <a:r>
                        <a:rPr lang="es-CO" dirty="0" smtClean="0"/>
                        <a:t>F</a:t>
                      </a:r>
                      <a:endParaRPr lang="es-CO"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smtClean="0"/>
                        <a:t>S</a:t>
                      </a:r>
                    </a:p>
                  </a:txBody>
                  <a:tcPr/>
                </a:tc>
              </a:tr>
              <a:tr h="6884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smtClean="0"/>
                        <a:t>Le cuesta quedarse sentado cuando lo debe hacer.</a:t>
                      </a:r>
                    </a:p>
                    <a:p>
                      <a:endParaRPr lang="es-CO" dirty="0"/>
                    </a:p>
                  </a:txBody>
                  <a:tcPr/>
                </a:tc>
                <a:tc>
                  <a:txBody>
                    <a:bodyPr/>
                    <a:lstStyle/>
                    <a:p>
                      <a:r>
                        <a:rPr lang="es-CO" dirty="0" smtClean="0"/>
                        <a:t>N</a:t>
                      </a:r>
                      <a:endParaRPr lang="es-CO" dirty="0"/>
                    </a:p>
                  </a:txBody>
                  <a:tcPr/>
                </a:tc>
                <a:tc>
                  <a:txBody>
                    <a:bodyPr/>
                    <a:lstStyle/>
                    <a:p>
                      <a:r>
                        <a:rPr lang="es-CO" dirty="0" smtClean="0"/>
                        <a:t>AV</a:t>
                      </a:r>
                      <a:endParaRPr lang="es-CO" dirty="0"/>
                    </a:p>
                  </a:txBody>
                  <a:tcPr/>
                </a:tc>
                <a:tc>
                  <a:txBody>
                    <a:bodyPr/>
                    <a:lstStyle/>
                    <a:p>
                      <a:r>
                        <a:rPr lang="es-CO" dirty="0" smtClean="0"/>
                        <a:t>F</a:t>
                      </a:r>
                      <a:endParaRPr lang="es-CO"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smtClean="0"/>
                        <a:t>S</a:t>
                      </a:r>
                    </a:p>
                  </a:txBody>
                  <a:tcPr/>
                </a:tc>
              </a:tr>
              <a:tr h="6884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smtClean="0"/>
                        <a:t>Corre o se trepa en momentos no apropiados.</a:t>
                      </a:r>
                    </a:p>
                    <a:p>
                      <a:pPr marL="0" indent="0">
                        <a:buNone/>
                      </a:pPr>
                      <a:endParaRPr lang="es-CO" dirty="0" smtClean="0"/>
                    </a:p>
                  </a:txBody>
                  <a:tcPr/>
                </a:tc>
                <a:tc>
                  <a:txBody>
                    <a:bodyPr/>
                    <a:lstStyle/>
                    <a:p>
                      <a:r>
                        <a:rPr lang="es-CO" dirty="0" smtClean="0"/>
                        <a:t>N</a:t>
                      </a:r>
                      <a:endParaRPr lang="es-CO" dirty="0"/>
                    </a:p>
                  </a:txBody>
                  <a:tcPr/>
                </a:tc>
                <a:tc>
                  <a:txBody>
                    <a:bodyPr/>
                    <a:lstStyle/>
                    <a:p>
                      <a:r>
                        <a:rPr lang="es-CO" dirty="0" smtClean="0"/>
                        <a:t>AV</a:t>
                      </a:r>
                      <a:endParaRPr lang="es-CO" dirty="0"/>
                    </a:p>
                  </a:txBody>
                  <a:tcPr/>
                </a:tc>
                <a:tc>
                  <a:txBody>
                    <a:bodyPr/>
                    <a:lstStyle/>
                    <a:p>
                      <a:r>
                        <a:rPr lang="es-CO" dirty="0" smtClean="0"/>
                        <a:t>F</a:t>
                      </a:r>
                      <a:endParaRPr lang="es-CO"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smtClean="0"/>
                        <a:t>S</a:t>
                      </a:r>
                    </a:p>
                  </a:txBody>
                  <a:tcPr/>
                </a:tc>
              </a:tr>
              <a:tr h="6884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smtClean="0"/>
                        <a:t>Le es difícil jugar de manera tranquila.</a:t>
                      </a:r>
                    </a:p>
                    <a:p>
                      <a:pPr marL="0" indent="0">
                        <a:buNone/>
                      </a:pPr>
                      <a:endParaRPr lang="es-CO" dirty="0" smtClean="0"/>
                    </a:p>
                  </a:txBody>
                  <a:tcPr/>
                </a:tc>
                <a:tc>
                  <a:txBody>
                    <a:bodyPr/>
                    <a:lstStyle/>
                    <a:p>
                      <a:r>
                        <a:rPr lang="es-CO" dirty="0" smtClean="0"/>
                        <a:t>N</a:t>
                      </a:r>
                      <a:endParaRPr lang="es-CO" dirty="0"/>
                    </a:p>
                  </a:txBody>
                  <a:tcPr/>
                </a:tc>
                <a:tc>
                  <a:txBody>
                    <a:bodyPr/>
                    <a:lstStyle/>
                    <a:p>
                      <a:r>
                        <a:rPr lang="es-CO" dirty="0" smtClean="0"/>
                        <a:t>AV</a:t>
                      </a:r>
                      <a:endParaRPr lang="es-CO" dirty="0"/>
                    </a:p>
                  </a:txBody>
                  <a:tcPr/>
                </a:tc>
                <a:tc>
                  <a:txBody>
                    <a:bodyPr/>
                    <a:lstStyle/>
                    <a:p>
                      <a:r>
                        <a:rPr lang="es-CO" dirty="0" smtClean="0"/>
                        <a:t>F</a:t>
                      </a:r>
                      <a:endParaRPr lang="es-CO"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smtClean="0"/>
                        <a:t>S</a:t>
                      </a:r>
                    </a:p>
                  </a:txBody>
                  <a:tcPr/>
                </a:tc>
              </a:tr>
              <a:tr h="5040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smtClean="0"/>
                        <a:t>Actúa como movido por un motor.</a:t>
                      </a:r>
                    </a:p>
                    <a:p>
                      <a:pPr marL="0" indent="0">
                        <a:buNone/>
                      </a:pPr>
                      <a:endParaRPr lang="es-CO" dirty="0" smtClean="0"/>
                    </a:p>
                  </a:txBody>
                  <a:tcPr/>
                </a:tc>
                <a:tc>
                  <a:txBody>
                    <a:bodyPr/>
                    <a:lstStyle/>
                    <a:p>
                      <a:r>
                        <a:rPr lang="es-CO" dirty="0" smtClean="0"/>
                        <a:t>N</a:t>
                      </a:r>
                      <a:endParaRPr lang="es-CO" dirty="0"/>
                    </a:p>
                  </a:txBody>
                  <a:tcPr/>
                </a:tc>
                <a:tc>
                  <a:txBody>
                    <a:bodyPr/>
                    <a:lstStyle/>
                    <a:p>
                      <a:r>
                        <a:rPr lang="es-CO" dirty="0" smtClean="0"/>
                        <a:t>AV</a:t>
                      </a:r>
                      <a:endParaRPr lang="es-CO" dirty="0"/>
                    </a:p>
                  </a:txBody>
                  <a:tcPr/>
                </a:tc>
                <a:tc>
                  <a:txBody>
                    <a:bodyPr/>
                    <a:lstStyle/>
                    <a:p>
                      <a:r>
                        <a:rPr lang="es-CO" dirty="0" smtClean="0"/>
                        <a:t>F</a:t>
                      </a:r>
                      <a:endParaRPr lang="es-CO"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smtClean="0"/>
                        <a:t>S</a:t>
                      </a:r>
                    </a:p>
                  </a:txBody>
                  <a:tcPr/>
                </a:tc>
              </a:tr>
              <a:tr h="5040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smtClean="0"/>
                        <a:t>Habla demasiado.</a:t>
                      </a:r>
                    </a:p>
                    <a:p>
                      <a:endParaRPr lang="es-CO" dirty="0"/>
                    </a:p>
                  </a:txBody>
                  <a:tcPr/>
                </a:tc>
                <a:tc>
                  <a:txBody>
                    <a:bodyPr/>
                    <a:lstStyle/>
                    <a:p>
                      <a:r>
                        <a:rPr lang="es-CO" dirty="0" smtClean="0"/>
                        <a:t>N</a:t>
                      </a:r>
                      <a:endParaRPr lang="es-CO" dirty="0"/>
                    </a:p>
                  </a:txBody>
                  <a:tcPr/>
                </a:tc>
                <a:tc>
                  <a:txBody>
                    <a:bodyPr/>
                    <a:lstStyle/>
                    <a:p>
                      <a:r>
                        <a:rPr lang="es-CO" dirty="0" smtClean="0"/>
                        <a:t>AV</a:t>
                      </a:r>
                      <a:endParaRPr lang="es-CO" dirty="0"/>
                    </a:p>
                  </a:txBody>
                  <a:tcPr/>
                </a:tc>
                <a:tc>
                  <a:txBody>
                    <a:bodyPr/>
                    <a:lstStyle/>
                    <a:p>
                      <a:r>
                        <a:rPr lang="es-CO" dirty="0" smtClean="0"/>
                        <a:t>F</a:t>
                      </a:r>
                      <a:endParaRPr lang="es-CO"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smtClean="0"/>
                        <a:t>S</a:t>
                      </a:r>
                    </a:p>
                  </a:txBody>
                  <a:tcPr/>
                </a:tc>
              </a:tr>
            </a:tbl>
          </a:graphicData>
        </a:graphic>
      </p:graphicFrame>
    </p:spTree>
    <p:extLst>
      <p:ext uri="{BB962C8B-B14F-4D97-AF65-F5344CB8AC3E}">
        <p14:creationId xmlns:p14="http://schemas.microsoft.com/office/powerpoint/2010/main" val="18527007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7 Tabla"/>
          <p:cNvGraphicFramePr>
            <a:graphicFrameLocks noGrp="1"/>
          </p:cNvGraphicFramePr>
          <p:nvPr>
            <p:extLst>
              <p:ext uri="{D42A27DB-BD31-4B8C-83A1-F6EECF244321}">
                <p14:modId xmlns:p14="http://schemas.microsoft.com/office/powerpoint/2010/main" val="3676291347"/>
              </p:ext>
            </p:extLst>
          </p:nvPr>
        </p:nvGraphicFramePr>
        <p:xfrm>
          <a:off x="755576" y="620688"/>
          <a:ext cx="7704856" cy="4032448"/>
        </p:xfrm>
        <a:graphic>
          <a:graphicData uri="http://schemas.openxmlformats.org/drawingml/2006/table">
            <a:tbl>
              <a:tblPr firstRow="1" bandRow="1">
                <a:tableStyleId>{5C22544A-7EE6-4342-B048-85BDC9FD1C3A}</a:tableStyleId>
              </a:tblPr>
              <a:tblGrid>
                <a:gridCol w="5600651"/>
                <a:gridCol w="681146"/>
                <a:gridCol w="711193"/>
                <a:gridCol w="444495"/>
                <a:gridCol w="267371"/>
              </a:tblGrid>
              <a:tr h="12739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CO"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CO" dirty="0" smtClean="0"/>
                        <a:t>HIPERACTIVIDAD</a:t>
                      </a:r>
                    </a:p>
                  </a:txBody>
                  <a:tcPr/>
                </a:tc>
                <a:tc gridSpan="4">
                  <a:txBody>
                    <a:bodyPr/>
                    <a:lstStyle/>
                    <a:p>
                      <a:endParaRPr lang="es-CO" dirty="0" smtClean="0"/>
                    </a:p>
                    <a:p>
                      <a:r>
                        <a:rPr lang="es-CO" dirty="0" smtClean="0"/>
                        <a:t>FRECUENCIA </a:t>
                      </a:r>
                      <a:endParaRPr lang="es-CO" dirty="0"/>
                    </a:p>
                  </a:txBody>
                  <a:tcPr/>
                </a:tc>
                <a:tc hMerge="1">
                  <a:txBody>
                    <a:bodyPr/>
                    <a:lstStyle/>
                    <a:p>
                      <a:endParaRPr lang="es-CO" dirty="0"/>
                    </a:p>
                  </a:txBody>
                  <a:tcPr/>
                </a:tc>
                <a:tc hMerge="1">
                  <a:txBody>
                    <a:bodyPr/>
                    <a:lstStyle/>
                    <a:p>
                      <a:endParaRPr lang="es-CO"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CO" dirty="0" smtClean="0"/>
                    </a:p>
                  </a:txBody>
                  <a:tcPr/>
                </a:tc>
              </a:tr>
              <a:tr h="7653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smtClean="0"/>
                        <a:t>Precipita respuestas antes de haberse completado la pregunta.</a:t>
                      </a:r>
                    </a:p>
                    <a:p>
                      <a:endParaRPr lang="es-CO" dirty="0"/>
                    </a:p>
                  </a:txBody>
                  <a:tcPr/>
                </a:tc>
                <a:tc>
                  <a:txBody>
                    <a:bodyPr/>
                    <a:lstStyle/>
                    <a:p>
                      <a:r>
                        <a:rPr lang="es-CO" dirty="0" smtClean="0"/>
                        <a:t>N</a:t>
                      </a:r>
                      <a:endParaRPr lang="es-CO" dirty="0"/>
                    </a:p>
                  </a:txBody>
                  <a:tcPr/>
                </a:tc>
                <a:tc>
                  <a:txBody>
                    <a:bodyPr/>
                    <a:lstStyle/>
                    <a:p>
                      <a:r>
                        <a:rPr lang="es-CO" dirty="0" smtClean="0"/>
                        <a:t>AV</a:t>
                      </a:r>
                      <a:endParaRPr lang="es-CO" dirty="0"/>
                    </a:p>
                  </a:txBody>
                  <a:tcPr/>
                </a:tc>
                <a:tc>
                  <a:txBody>
                    <a:bodyPr/>
                    <a:lstStyle/>
                    <a:p>
                      <a:r>
                        <a:rPr lang="es-CO" dirty="0" smtClean="0"/>
                        <a:t>F</a:t>
                      </a:r>
                      <a:endParaRPr lang="es-CO"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smtClean="0"/>
                        <a:t>S</a:t>
                      </a:r>
                    </a:p>
                  </a:txBody>
                  <a:tcPr/>
                </a:tc>
              </a:tr>
              <a:tr h="6884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smtClean="0"/>
                        <a:t>Le es difícil esperar el turno</a:t>
                      </a:r>
                      <a:endParaRPr lang="es-CO" dirty="0"/>
                    </a:p>
                  </a:txBody>
                  <a:tcPr/>
                </a:tc>
                <a:tc>
                  <a:txBody>
                    <a:bodyPr/>
                    <a:lstStyle/>
                    <a:p>
                      <a:r>
                        <a:rPr lang="es-CO" dirty="0" smtClean="0"/>
                        <a:t>N</a:t>
                      </a:r>
                      <a:endParaRPr lang="es-CO" dirty="0"/>
                    </a:p>
                  </a:txBody>
                  <a:tcPr/>
                </a:tc>
                <a:tc>
                  <a:txBody>
                    <a:bodyPr/>
                    <a:lstStyle/>
                    <a:p>
                      <a:r>
                        <a:rPr lang="es-CO" dirty="0" smtClean="0"/>
                        <a:t>AV</a:t>
                      </a:r>
                      <a:endParaRPr lang="es-CO" dirty="0"/>
                    </a:p>
                  </a:txBody>
                  <a:tcPr/>
                </a:tc>
                <a:tc>
                  <a:txBody>
                    <a:bodyPr/>
                    <a:lstStyle/>
                    <a:p>
                      <a:r>
                        <a:rPr lang="es-CO" dirty="0" smtClean="0"/>
                        <a:t>F</a:t>
                      </a:r>
                      <a:endParaRPr lang="es-CO"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smtClean="0"/>
                        <a:t>S</a:t>
                      </a:r>
                    </a:p>
                  </a:txBody>
                  <a:tcPr/>
                </a:tc>
              </a:tr>
              <a:tr h="11557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smtClean="0"/>
                        <a:t>Interrumpe a los demás o se inmiscuye en actividades de otros</a:t>
                      </a:r>
                    </a:p>
                  </a:txBody>
                  <a:tcPr/>
                </a:tc>
                <a:tc>
                  <a:txBody>
                    <a:bodyPr/>
                    <a:lstStyle/>
                    <a:p>
                      <a:r>
                        <a:rPr lang="es-CO" dirty="0" smtClean="0"/>
                        <a:t>N</a:t>
                      </a:r>
                      <a:endParaRPr lang="es-CO" dirty="0"/>
                    </a:p>
                  </a:txBody>
                  <a:tcPr/>
                </a:tc>
                <a:tc>
                  <a:txBody>
                    <a:bodyPr/>
                    <a:lstStyle/>
                    <a:p>
                      <a:r>
                        <a:rPr lang="es-CO" dirty="0" smtClean="0"/>
                        <a:t>AV</a:t>
                      </a:r>
                      <a:endParaRPr lang="es-CO" dirty="0"/>
                    </a:p>
                  </a:txBody>
                  <a:tcPr/>
                </a:tc>
                <a:tc>
                  <a:txBody>
                    <a:bodyPr/>
                    <a:lstStyle/>
                    <a:p>
                      <a:r>
                        <a:rPr lang="es-CO" dirty="0" smtClean="0"/>
                        <a:t>F</a:t>
                      </a:r>
                      <a:endParaRPr lang="es-CO"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smtClean="0"/>
                        <a:t>S</a:t>
                      </a:r>
                    </a:p>
                  </a:txBody>
                  <a:tcPr/>
                </a:tc>
              </a:tr>
            </a:tbl>
          </a:graphicData>
        </a:graphic>
      </p:graphicFrame>
    </p:spTree>
    <p:extLst>
      <p:ext uri="{BB962C8B-B14F-4D97-AF65-F5344CB8AC3E}">
        <p14:creationId xmlns:p14="http://schemas.microsoft.com/office/powerpoint/2010/main" val="16346396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7 Tabla"/>
          <p:cNvGraphicFramePr>
            <a:graphicFrameLocks noGrp="1"/>
          </p:cNvGraphicFramePr>
          <p:nvPr>
            <p:extLst>
              <p:ext uri="{D42A27DB-BD31-4B8C-83A1-F6EECF244321}">
                <p14:modId xmlns:p14="http://schemas.microsoft.com/office/powerpoint/2010/main" val="396305581"/>
              </p:ext>
            </p:extLst>
          </p:nvPr>
        </p:nvGraphicFramePr>
        <p:xfrm>
          <a:off x="899592" y="404664"/>
          <a:ext cx="7704856" cy="6114706"/>
        </p:xfrm>
        <a:graphic>
          <a:graphicData uri="http://schemas.openxmlformats.org/drawingml/2006/table">
            <a:tbl>
              <a:tblPr firstRow="1" bandRow="1">
                <a:tableStyleId>{5C22544A-7EE6-4342-B048-85BDC9FD1C3A}</a:tableStyleId>
              </a:tblPr>
              <a:tblGrid>
                <a:gridCol w="5600651"/>
                <a:gridCol w="681146"/>
                <a:gridCol w="711193"/>
                <a:gridCol w="444495"/>
                <a:gridCol w="267371"/>
              </a:tblGrid>
              <a:tr h="12739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CO"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CO" dirty="0" smtClean="0"/>
                        <a:t>OTROS COMPORTAMIENTOS</a:t>
                      </a:r>
                    </a:p>
                    <a:p>
                      <a:pPr marL="0" marR="0" indent="0" algn="l" defTabSz="914400" rtl="0" eaLnBrk="1" fontAlgn="auto" latinLnBrk="0" hangingPunct="1">
                        <a:lnSpc>
                          <a:spcPct val="100000"/>
                        </a:lnSpc>
                        <a:spcBef>
                          <a:spcPts val="0"/>
                        </a:spcBef>
                        <a:spcAft>
                          <a:spcPts val="0"/>
                        </a:spcAft>
                        <a:buClrTx/>
                        <a:buSzTx/>
                        <a:buFontTx/>
                        <a:buNone/>
                        <a:tabLst/>
                        <a:defRPr/>
                      </a:pPr>
                      <a:endParaRPr lang="es-CO" dirty="0" smtClean="0"/>
                    </a:p>
                  </a:txBody>
                  <a:tcPr/>
                </a:tc>
                <a:tc gridSpan="4">
                  <a:txBody>
                    <a:bodyPr/>
                    <a:lstStyle/>
                    <a:p>
                      <a:endParaRPr lang="es-CO" dirty="0" smtClean="0"/>
                    </a:p>
                    <a:p>
                      <a:r>
                        <a:rPr lang="es-CO" dirty="0" smtClean="0"/>
                        <a:t>FRECUENCIA </a:t>
                      </a:r>
                      <a:endParaRPr lang="es-CO" dirty="0"/>
                    </a:p>
                  </a:txBody>
                  <a:tcPr/>
                </a:tc>
                <a:tc hMerge="1">
                  <a:txBody>
                    <a:bodyPr/>
                    <a:lstStyle/>
                    <a:p>
                      <a:endParaRPr lang="es-CO" dirty="0"/>
                    </a:p>
                  </a:txBody>
                  <a:tcPr/>
                </a:tc>
                <a:tc hMerge="1">
                  <a:txBody>
                    <a:bodyPr/>
                    <a:lstStyle/>
                    <a:p>
                      <a:endParaRPr lang="es-CO"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CO" dirty="0" smtClean="0"/>
                    </a:p>
                  </a:txBody>
                  <a:tcPr/>
                </a:tc>
              </a:tr>
              <a:tr h="7653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smtClean="0"/>
                        <a:t>Tiene poca conciencia de sus actos y las consecuencias de los mismos.</a:t>
                      </a:r>
                    </a:p>
                  </a:txBody>
                  <a:tcPr/>
                </a:tc>
                <a:tc>
                  <a:txBody>
                    <a:bodyPr/>
                    <a:lstStyle/>
                    <a:p>
                      <a:r>
                        <a:rPr lang="es-CO" dirty="0" smtClean="0"/>
                        <a:t>N</a:t>
                      </a:r>
                      <a:endParaRPr lang="es-CO" dirty="0"/>
                    </a:p>
                  </a:txBody>
                  <a:tcPr/>
                </a:tc>
                <a:tc>
                  <a:txBody>
                    <a:bodyPr/>
                    <a:lstStyle/>
                    <a:p>
                      <a:r>
                        <a:rPr lang="es-CO" dirty="0" smtClean="0"/>
                        <a:t>AV</a:t>
                      </a:r>
                      <a:endParaRPr lang="es-CO" dirty="0"/>
                    </a:p>
                  </a:txBody>
                  <a:tcPr/>
                </a:tc>
                <a:tc>
                  <a:txBody>
                    <a:bodyPr/>
                    <a:lstStyle/>
                    <a:p>
                      <a:r>
                        <a:rPr lang="es-CO" dirty="0" smtClean="0"/>
                        <a:t>F</a:t>
                      </a:r>
                      <a:endParaRPr lang="es-CO"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smtClean="0"/>
                        <a:t>S</a:t>
                      </a:r>
                    </a:p>
                  </a:txBody>
                  <a:tcPr/>
                </a:tc>
              </a:tr>
              <a:tr h="6884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smtClean="0"/>
                        <a:t>Hace ruido durante las actividades silenciosas</a:t>
                      </a:r>
                    </a:p>
                    <a:p>
                      <a:endParaRPr lang="es-CO" dirty="0"/>
                    </a:p>
                  </a:txBody>
                  <a:tcPr/>
                </a:tc>
                <a:tc>
                  <a:txBody>
                    <a:bodyPr/>
                    <a:lstStyle/>
                    <a:p>
                      <a:r>
                        <a:rPr lang="es-CO" dirty="0" smtClean="0"/>
                        <a:t>N</a:t>
                      </a:r>
                      <a:endParaRPr lang="es-CO" dirty="0"/>
                    </a:p>
                  </a:txBody>
                  <a:tcPr/>
                </a:tc>
                <a:tc>
                  <a:txBody>
                    <a:bodyPr/>
                    <a:lstStyle/>
                    <a:p>
                      <a:r>
                        <a:rPr lang="es-CO" dirty="0" smtClean="0"/>
                        <a:t>AV</a:t>
                      </a:r>
                      <a:endParaRPr lang="es-CO" dirty="0"/>
                    </a:p>
                  </a:txBody>
                  <a:tcPr/>
                </a:tc>
                <a:tc>
                  <a:txBody>
                    <a:bodyPr/>
                    <a:lstStyle/>
                    <a:p>
                      <a:r>
                        <a:rPr lang="es-CO" dirty="0" smtClean="0"/>
                        <a:t>F</a:t>
                      </a:r>
                      <a:endParaRPr lang="es-CO"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smtClean="0"/>
                        <a:t>S</a:t>
                      </a:r>
                    </a:p>
                  </a:txBody>
                  <a:tcPr/>
                </a:tc>
              </a:tr>
              <a:tr h="6884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smtClean="0"/>
                        <a:t>Es impaciente</a:t>
                      </a:r>
                    </a:p>
                    <a:p>
                      <a:pPr marL="0" indent="0">
                        <a:buNone/>
                      </a:pPr>
                      <a:endParaRPr lang="es-CO" dirty="0" smtClean="0"/>
                    </a:p>
                  </a:txBody>
                  <a:tcPr/>
                </a:tc>
                <a:tc>
                  <a:txBody>
                    <a:bodyPr/>
                    <a:lstStyle/>
                    <a:p>
                      <a:r>
                        <a:rPr lang="es-CO" dirty="0" smtClean="0"/>
                        <a:t>N</a:t>
                      </a:r>
                      <a:endParaRPr lang="es-CO" dirty="0"/>
                    </a:p>
                  </a:txBody>
                  <a:tcPr/>
                </a:tc>
                <a:tc>
                  <a:txBody>
                    <a:bodyPr/>
                    <a:lstStyle/>
                    <a:p>
                      <a:r>
                        <a:rPr lang="es-CO" dirty="0" smtClean="0"/>
                        <a:t>AV</a:t>
                      </a:r>
                      <a:endParaRPr lang="es-CO" dirty="0"/>
                    </a:p>
                  </a:txBody>
                  <a:tcPr/>
                </a:tc>
                <a:tc>
                  <a:txBody>
                    <a:bodyPr/>
                    <a:lstStyle/>
                    <a:p>
                      <a:r>
                        <a:rPr lang="es-CO" dirty="0" smtClean="0"/>
                        <a:t>F</a:t>
                      </a:r>
                      <a:endParaRPr lang="es-CO"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smtClean="0"/>
                        <a:t>S</a:t>
                      </a:r>
                    </a:p>
                  </a:txBody>
                  <a:tcPr/>
                </a:tc>
              </a:tr>
              <a:tr h="6884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smtClean="0"/>
                        <a:t>Hace comentarios e inicia conversaciones en momentos inapropiados.</a:t>
                      </a:r>
                    </a:p>
                    <a:p>
                      <a:pPr marL="0" indent="0">
                        <a:buNone/>
                      </a:pPr>
                      <a:endParaRPr lang="es-CO" dirty="0" smtClean="0"/>
                    </a:p>
                  </a:txBody>
                  <a:tcPr/>
                </a:tc>
                <a:tc>
                  <a:txBody>
                    <a:bodyPr/>
                    <a:lstStyle/>
                    <a:p>
                      <a:r>
                        <a:rPr lang="es-CO" dirty="0" smtClean="0"/>
                        <a:t>N</a:t>
                      </a:r>
                      <a:endParaRPr lang="es-CO" dirty="0"/>
                    </a:p>
                  </a:txBody>
                  <a:tcPr/>
                </a:tc>
                <a:tc>
                  <a:txBody>
                    <a:bodyPr/>
                    <a:lstStyle/>
                    <a:p>
                      <a:r>
                        <a:rPr lang="es-CO" dirty="0" smtClean="0"/>
                        <a:t>AV</a:t>
                      </a:r>
                      <a:endParaRPr lang="es-CO" dirty="0"/>
                    </a:p>
                  </a:txBody>
                  <a:tcPr/>
                </a:tc>
                <a:tc>
                  <a:txBody>
                    <a:bodyPr/>
                    <a:lstStyle/>
                    <a:p>
                      <a:r>
                        <a:rPr lang="es-CO" dirty="0" smtClean="0"/>
                        <a:t>F</a:t>
                      </a:r>
                      <a:endParaRPr lang="es-CO"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smtClean="0"/>
                        <a:t>S</a:t>
                      </a:r>
                    </a:p>
                  </a:txBody>
                  <a:tcPr/>
                </a:tc>
              </a:tr>
              <a:tr h="5040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smtClean="0"/>
                        <a:t>Actúa como movido por un motor.</a:t>
                      </a:r>
                    </a:p>
                    <a:p>
                      <a:pPr marL="0" indent="0">
                        <a:buNone/>
                      </a:pPr>
                      <a:endParaRPr lang="es-CO" dirty="0" smtClean="0"/>
                    </a:p>
                  </a:txBody>
                  <a:tcPr/>
                </a:tc>
                <a:tc>
                  <a:txBody>
                    <a:bodyPr/>
                    <a:lstStyle/>
                    <a:p>
                      <a:r>
                        <a:rPr lang="es-CO" dirty="0" smtClean="0"/>
                        <a:t>N</a:t>
                      </a:r>
                      <a:endParaRPr lang="es-CO" dirty="0"/>
                    </a:p>
                  </a:txBody>
                  <a:tcPr/>
                </a:tc>
                <a:tc>
                  <a:txBody>
                    <a:bodyPr/>
                    <a:lstStyle/>
                    <a:p>
                      <a:r>
                        <a:rPr lang="es-CO" dirty="0" smtClean="0"/>
                        <a:t>AV</a:t>
                      </a:r>
                      <a:endParaRPr lang="es-CO" dirty="0"/>
                    </a:p>
                  </a:txBody>
                  <a:tcPr/>
                </a:tc>
                <a:tc>
                  <a:txBody>
                    <a:bodyPr/>
                    <a:lstStyle/>
                    <a:p>
                      <a:r>
                        <a:rPr lang="es-CO" dirty="0" smtClean="0"/>
                        <a:t>F</a:t>
                      </a:r>
                      <a:endParaRPr lang="es-CO"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smtClean="0"/>
                        <a:t>S</a:t>
                      </a:r>
                    </a:p>
                  </a:txBody>
                  <a:tcPr/>
                </a:tc>
              </a:tr>
              <a:tr h="5040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smtClean="0"/>
                        <a:t>Habla demasiado.</a:t>
                      </a:r>
                    </a:p>
                    <a:p>
                      <a:endParaRPr lang="es-CO" dirty="0"/>
                    </a:p>
                  </a:txBody>
                  <a:tcPr/>
                </a:tc>
                <a:tc>
                  <a:txBody>
                    <a:bodyPr/>
                    <a:lstStyle/>
                    <a:p>
                      <a:r>
                        <a:rPr lang="es-CO" dirty="0" smtClean="0"/>
                        <a:t>N</a:t>
                      </a:r>
                      <a:endParaRPr lang="es-CO" dirty="0"/>
                    </a:p>
                  </a:txBody>
                  <a:tcPr/>
                </a:tc>
                <a:tc>
                  <a:txBody>
                    <a:bodyPr/>
                    <a:lstStyle/>
                    <a:p>
                      <a:r>
                        <a:rPr lang="es-CO" dirty="0" smtClean="0"/>
                        <a:t>AV</a:t>
                      </a:r>
                      <a:endParaRPr lang="es-CO" dirty="0"/>
                    </a:p>
                  </a:txBody>
                  <a:tcPr/>
                </a:tc>
                <a:tc>
                  <a:txBody>
                    <a:bodyPr/>
                    <a:lstStyle/>
                    <a:p>
                      <a:r>
                        <a:rPr lang="es-CO" dirty="0" smtClean="0"/>
                        <a:t>F</a:t>
                      </a:r>
                      <a:endParaRPr lang="es-CO"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smtClean="0"/>
                        <a:t>S</a:t>
                      </a:r>
                    </a:p>
                  </a:txBody>
                  <a:tcPr/>
                </a:tc>
              </a:tr>
              <a:tr h="504020">
                <a:tc>
                  <a:txBody>
                    <a:bodyPr/>
                    <a:lstStyle/>
                    <a:p>
                      <a:r>
                        <a:rPr lang="es-CO" dirty="0" smtClean="0"/>
                        <a:t>Se</a:t>
                      </a:r>
                      <a:r>
                        <a:rPr lang="es-CO" baseline="0" dirty="0" smtClean="0"/>
                        <a:t> sale de aula sin pedir permiso</a:t>
                      </a:r>
                      <a:endParaRPr lang="es-CO" dirty="0"/>
                    </a:p>
                  </a:txBody>
                  <a:tcPr/>
                </a:tc>
                <a:tc>
                  <a:txBody>
                    <a:bodyPr/>
                    <a:lstStyle/>
                    <a:p>
                      <a:r>
                        <a:rPr lang="es-CO" dirty="0" smtClean="0"/>
                        <a:t>N</a:t>
                      </a:r>
                      <a:endParaRPr lang="es-CO" dirty="0"/>
                    </a:p>
                  </a:txBody>
                  <a:tcPr/>
                </a:tc>
                <a:tc>
                  <a:txBody>
                    <a:bodyPr/>
                    <a:lstStyle/>
                    <a:p>
                      <a:r>
                        <a:rPr lang="es-CO" dirty="0" smtClean="0"/>
                        <a:t>AV</a:t>
                      </a:r>
                      <a:endParaRPr lang="es-CO" dirty="0"/>
                    </a:p>
                  </a:txBody>
                  <a:tcPr/>
                </a:tc>
                <a:tc>
                  <a:txBody>
                    <a:bodyPr/>
                    <a:lstStyle/>
                    <a:p>
                      <a:r>
                        <a:rPr lang="es-CO" dirty="0" smtClean="0"/>
                        <a:t>F</a:t>
                      </a:r>
                      <a:endParaRPr lang="es-CO"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smtClean="0"/>
                        <a:t>S</a:t>
                      </a:r>
                    </a:p>
                  </a:txBody>
                  <a:tcPr/>
                </a:tc>
              </a:tr>
            </a:tbl>
          </a:graphicData>
        </a:graphic>
      </p:graphicFrame>
    </p:spTree>
    <p:extLst>
      <p:ext uri="{BB962C8B-B14F-4D97-AF65-F5344CB8AC3E}">
        <p14:creationId xmlns:p14="http://schemas.microsoft.com/office/powerpoint/2010/main" val="425616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p:nvPr>
        </p:nvSpPr>
        <p:spPr>
          <a:xfrm>
            <a:off x="0" y="663575"/>
            <a:ext cx="9144000" cy="1298575"/>
          </a:xfrm>
        </p:spPr>
        <p:txBody>
          <a:bodyPr/>
          <a:lstStyle/>
          <a:p>
            <a:r>
              <a:rPr lang="es-CO" dirty="0"/>
              <a:t>INATENCIÓN : </a:t>
            </a:r>
          </a:p>
        </p:txBody>
      </p:sp>
      <p:sp>
        <p:nvSpPr>
          <p:cNvPr id="5125" name="Rectangle 5"/>
          <p:cNvSpPr>
            <a:spLocks noGrp="1" noChangeArrowheads="1"/>
          </p:cNvSpPr>
          <p:nvPr>
            <p:ph type="body" idx="1"/>
          </p:nvPr>
        </p:nvSpPr>
        <p:spPr>
          <a:xfrm>
            <a:off x="0" y="1772816"/>
            <a:ext cx="9144000" cy="4464496"/>
          </a:xfrm>
        </p:spPr>
        <p:txBody>
          <a:bodyPr/>
          <a:lstStyle/>
          <a:p>
            <a:pPr>
              <a:buFont typeface="Wingdings" pitchFamily="2" charset="2"/>
              <a:buChar char="v"/>
            </a:pPr>
            <a:endParaRPr lang="es-CO" dirty="0" smtClean="0"/>
          </a:p>
          <a:p>
            <a:pPr marL="0" indent="0">
              <a:buNone/>
            </a:pPr>
            <a:r>
              <a:rPr lang="es-CO" dirty="0" smtClean="0"/>
              <a:t> - Incapacidad para reconocer los detalles, con frecuentes errores por descuido.</a:t>
            </a:r>
          </a:p>
          <a:p>
            <a:pPr marL="0" indent="0">
              <a:buNone/>
            </a:pPr>
            <a:endParaRPr lang="es-CO" dirty="0" smtClean="0"/>
          </a:p>
          <a:p>
            <a:pPr marL="0" indent="0">
              <a:buNone/>
            </a:pPr>
            <a:r>
              <a:rPr lang="es-CO" dirty="0" smtClean="0"/>
              <a:t>-Dificultad para seguir instrucciones a pesar de haberlas comprendido y no cumple con sus deberes.</a:t>
            </a:r>
          </a:p>
          <a:p>
            <a:pPr marL="0" indent="0">
              <a:buNone/>
            </a:pPr>
            <a:endParaRPr lang="es-CO" dirty="0" smtClean="0"/>
          </a:p>
          <a:p>
            <a:pPr marL="0" indent="0">
              <a:buNone/>
            </a:pPr>
            <a:r>
              <a:rPr lang="es-CO" dirty="0" smtClean="0"/>
              <a:t>-Dificultad para organizar sus tareas o actividades.</a:t>
            </a:r>
          </a:p>
          <a:p>
            <a:pPr marL="0" indent="0">
              <a:buNone/>
            </a:pPr>
            <a:endParaRPr lang="es-CO" dirty="0" smtClean="0"/>
          </a:p>
          <a:p>
            <a:pPr marL="0" indent="0">
              <a:buNone/>
            </a:pPr>
            <a:r>
              <a:rPr lang="es-CO" dirty="0" smtClean="0"/>
              <a:t>-Con frecuencia parece  no escuchar lo que se le está diciendo .</a:t>
            </a:r>
          </a:p>
          <a:p>
            <a:pPr marL="0" indent="0">
              <a:buNone/>
            </a:pPr>
            <a:r>
              <a:rPr lang="es-CO" dirty="0" smtClean="0"/>
              <a:t>-Saltan de una tarea a otra sin terminarla.</a:t>
            </a:r>
          </a:p>
          <a:p>
            <a:pPr marL="0" indent="0">
              <a:buNone/>
            </a:pPr>
            <a:endParaRPr lang="es-CO" dirty="0" smtClean="0"/>
          </a:p>
          <a:p>
            <a:pPr marL="0" indent="0">
              <a:buNone/>
            </a:pPr>
            <a:r>
              <a:rPr lang="es-CO" dirty="0" smtClean="0"/>
              <a:t>- Tendencia a evitar  toda actividad que demande un  esfuerzo  mental o cognoscitivo.</a:t>
            </a:r>
          </a:p>
          <a:p>
            <a:pPr>
              <a:buFont typeface="Wingdings" pitchFamily="2" charset="2"/>
              <a:buNone/>
            </a:pPr>
            <a:endParaRPr lang="en-US" dirty="0"/>
          </a:p>
        </p:txBody>
      </p:sp>
    </p:spTree>
    <p:extLst>
      <p:ext uri="{BB962C8B-B14F-4D97-AF65-F5344CB8AC3E}">
        <p14:creationId xmlns:p14="http://schemas.microsoft.com/office/powerpoint/2010/main" val="2642195155"/>
      </p:ext>
    </p:extLst>
  </p:cSld>
  <p:clrMapOvr>
    <a:masterClrMapping/>
  </p:clrMapOvr>
  <p:transition>
    <p:check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p:txBody>
          <a:bodyPr/>
          <a:lstStyle/>
          <a:p>
            <a:r>
              <a:rPr lang="es-CO" dirty="0" smtClean="0"/>
              <a:t>IMPULSIVIDAD:</a:t>
            </a:r>
            <a:br>
              <a:rPr lang="es-CO" dirty="0" smtClean="0"/>
            </a:br>
            <a:endParaRPr lang="en-US" dirty="0"/>
          </a:p>
        </p:txBody>
      </p:sp>
      <p:sp>
        <p:nvSpPr>
          <p:cNvPr id="6149" name="Rectangle 5"/>
          <p:cNvSpPr>
            <a:spLocks noGrp="1" noChangeArrowheads="1"/>
          </p:cNvSpPr>
          <p:nvPr>
            <p:ph type="body" idx="1"/>
          </p:nvPr>
        </p:nvSpPr>
        <p:spPr>
          <a:xfrm>
            <a:off x="0" y="1772816"/>
            <a:ext cx="8991600" cy="3942184"/>
          </a:xfrm>
        </p:spPr>
        <p:txBody>
          <a:bodyPr/>
          <a:lstStyle/>
          <a:p>
            <a:pPr>
              <a:buFontTx/>
              <a:buChar char="-"/>
            </a:pPr>
            <a:r>
              <a:rPr lang="es-CO" dirty="0" smtClean="0"/>
              <a:t>Actúa de forma inmediata sin pensar en las consecuencias.</a:t>
            </a:r>
          </a:p>
          <a:p>
            <a:pPr>
              <a:buFontTx/>
              <a:buChar char="-"/>
            </a:pPr>
            <a:r>
              <a:rPr lang="es-CO" dirty="0" smtClean="0"/>
              <a:t>Responde verbal o físicamente antes  que le terminen de  preguntar algo .</a:t>
            </a:r>
          </a:p>
          <a:p>
            <a:pPr>
              <a:buFontTx/>
              <a:buChar char="-"/>
            </a:pPr>
            <a:r>
              <a:rPr lang="es-CO" dirty="0" smtClean="0"/>
              <a:t> Tiene dificultad para esperar el turno.</a:t>
            </a:r>
          </a:p>
          <a:p>
            <a:pPr>
              <a:buFontTx/>
              <a:buChar char="-"/>
            </a:pPr>
            <a:r>
              <a:rPr lang="es-CO" dirty="0" smtClean="0"/>
              <a:t>Interrumpe las conversaciones o las actividades de otros.</a:t>
            </a:r>
          </a:p>
          <a:p>
            <a:pPr>
              <a:buFontTx/>
              <a:buChar char="-"/>
            </a:pPr>
            <a:r>
              <a:rPr lang="es-CO" dirty="0" smtClean="0"/>
              <a:t>Su comportamiento es inmaduro, impredecible, inapropiado para su edad.</a:t>
            </a:r>
          </a:p>
          <a:p>
            <a:pPr>
              <a:buFontTx/>
              <a:buChar char="-"/>
            </a:pPr>
            <a:r>
              <a:rPr lang="es-CO" dirty="0" smtClean="0"/>
              <a:t>Se muestran violentos y agresivos, con frecuencia mienten y cometen hurtos.</a:t>
            </a:r>
          </a:p>
          <a:p>
            <a:pPr>
              <a:buFontTx/>
              <a:buChar char="-"/>
            </a:pPr>
            <a:endParaRPr lang="es-CO" dirty="0" smtClean="0"/>
          </a:p>
          <a:p>
            <a:pPr>
              <a:buFont typeface="Wingdings" pitchFamily="2" charset="2"/>
              <a:buNone/>
            </a:pPr>
            <a:endParaRPr lang="en-US" dirty="0"/>
          </a:p>
        </p:txBody>
      </p:sp>
    </p:spTree>
  </p:cSld>
  <p:clrMapOvr>
    <a:masterClrMapping/>
  </p:clrMapOvr>
  <p:transition>
    <p:check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1" name="Rectangle 13"/>
          <p:cNvSpPr>
            <a:spLocks noGrp="1" noChangeArrowheads="1"/>
          </p:cNvSpPr>
          <p:nvPr>
            <p:ph type="title"/>
          </p:nvPr>
        </p:nvSpPr>
        <p:spPr/>
        <p:txBody>
          <a:bodyPr/>
          <a:lstStyle/>
          <a:p>
            <a:r>
              <a:rPr lang="es-CO" dirty="0" smtClean="0"/>
              <a:t>APRENDIZAJE :</a:t>
            </a:r>
            <a:br>
              <a:rPr lang="es-CO" dirty="0" smtClean="0"/>
            </a:br>
            <a:endParaRPr lang="en-US" dirty="0"/>
          </a:p>
        </p:txBody>
      </p:sp>
      <p:sp>
        <p:nvSpPr>
          <p:cNvPr id="7182" name="Rectangle 14"/>
          <p:cNvSpPr>
            <a:spLocks noGrp="1" noChangeArrowheads="1"/>
          </p:cNvSpPr>
          <p:nvPr>
            <p:ph type="body" idx="1"/>
          </p:nvPr>
        </p:nvSpPr>
        <p:spPr>
          <a:xfrm>
            <a:off x="609600" y="1700808"/>
            <a:ext cx="8066856" cy="4699992"/>
          </a:xfrm>
        </p:spPr>
        <p:txBody>
          <a:bodyPr/>
          <a:lstStyle/>
          <a:p>
            <a:pPr>
              <a:buFontTx/>
              <a:buChar char="-"/>
            </a:pPr>
            <a:r>
              <a:rPr lang="es-CO" sz="1600" dirty="0" smtClean="0"/>
              <a:t>Tienen dificultades perceptivas, con lo cual no diferencian bien entre letras y líneas.</a:t>
            </a:r>
          </a:p>
          <a:p>
            <a:pPr>
              <a:buFontTx/>
              <a:buChar char="-"/>
            </a:pPr>
            <a:endParaRPr lang="es-CO" sz="1600" dirty="0" smtClean="0"/>
          </a:p>
          <a:p>
            <a:pPr>
              <a:buFontTx/>
              <a:buChar char="-"/>
            </a:pPr>
            <a:r>
              <a:rPr lang="es-CO" sz="1600" dirty="0" smtClean="0"/>
              <a:t>Poca capacidad  para estructurar la información que recibe a través de los distintos sentidos.</a:t>
            </a:r>
          </a:p>
          <a:p>
            <a:pPr>
              <a:buFontTx/>
              <a:buChar char="-"/>
            </a:pPr>
            <a:endParaRPr lang="es-CO" sz="1600" dirty="0" smtClean="0"/>
          </a:p>
          <a:p>
            <a:pPr>
              <a:buFontTx/>
              <a:buChar char="-"/>
            </a:pPr>
            <a:r>
              <a:rPr lang="es-CO" sz="1600" dirty="0" smtClean="0"/>
              <a:t>Dificultades en la adquisición y el manejo de la lectura, escritura y el cálculo.</a:t>
            </a:r>
          </a:p>
          <a:p>
            <a:pPr>
              <a:buFontTx/>
              <a:buChar char="-"/>
            </a:pPr>
            <a:endParaRPr lang="es-CO" sz="1600" dirty="0" smtClean="0"/>
          </a:p>
          <a:p>
            <a:pPr>
              <a:buFontTx/>
              <a:buChar char="-"/>
            </a:pPr>
            <a:r>
              <a:rPr lang="es-CO" sz="1600" dirty="0" smtClean="0"/>
              <a:t>En lectura ,omiten palabras, sílabas e incluso renglones, no comprenden lo que leen, pueden identificar las letras pero  no saben pronunciarlas correctamente.</a:t>
            </a:r>
          </a:p>
          <a:p>
            <a:pPr>
              <a:buFontTx/>
              <a:buChar char="-"/>
            </a:pPr>
            <a:endParaRPr lang="es-CO" sz="1600" dirty="0" smtClean="0"/>
          </a:p>
          <a:p>
            <a:pPr>
              <a:buFontTx/>
              <a:buChar char="-"/>
            </a:pPr>
            <a:r>
              <a:rPr lang="es-CO" sz="1600" dirty="0" smtClean="0"/>
              <a:t>En algunas ocasiones son torpes para escribir o dibujar, tienen mala letra y cometen grandes errores  de ortografía.</a:t>
            </a:r>
          </a:p>
          <a:p>
            <a:pPr>
              <a:buFontTx/>
              <a:buChar char="-"/>
            </a:pPr>
            <a:endParaRPr lang="es-CO" sz="1600" dirty="0" smtClean="0"/>
          </a:p>
          <a:p>
            <a:pPr>
              <a:buFontTx/>
              <a:buChar char="-"/>
            </a:pPr>
            <a:r>
              <a:rPr lang="es-CO" sz="1600" dirty="0" smtClean="0"/>
              <a:t>En cálculo, se olvidan de las llevadas y operaciones básicas.</a:t>
            </a:r>
          </a:p>
          <a:p>
            <a:pPr>
              <a:buFontTx/>
              <a:buChar char="-"/>
            </a:pPr>
            <a:endParaRPr lang="es-CO" sz="1600" dirty="0" smtClean="0"/>
          </a:p>
          <a:p>
            <a:pPr>
              <a:buFontTx/>
              <a:buChar char="-"/>
            </a:pPr>
            <a:r>
              <a:rPr lang="es-CO" sz="2000" dirty="0" smtClean="0"/>
              <a:t>- Tienen dificultad para memorizar y generalizar la información adquirida.</a:t>
            </a:r>
          </a:p>
          <a:p>
            <a:pPr>
              <a:buFont typeface="Wingdings" pitchFamily="2" charset="2"/>
              <a:buNone/>
            </a:pPr>
            <a:endParaRPr lang="en-US" sz="1900" dirty="0"/>
          </a:p>
        </p:txBody>
      </p:sp>
    </p:spTree>
  </p:cSld>
  <p:clrMapOvr>
    <a:masterClrMapping/>
  </p:clrMapOvr>
  <p:transition>
    <p:check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304800" y="819150"/>
            <a:ext cx="8458200" cy="990600"/>
          </a:xfrm>
        </p:spPr>
        <p:txBody>
          <a:bodyPr/>
          <a:lstStyle/>
          <a:p>
            <a:r>
              <a:rPr lang="es-CO" dirty="0" smtClean="0"/>
              <a:t>DESOBEDIENCIA :</a:t>
            </a:r>
            <a:br>
              <a:rPr lang="es-CO" dirty="0" smtClean="0"/>
            </a:br>
            <a:endParaRPr lang="en-US" dirty="0"/>
          </a:p>
        </p:txBody>
      </p:sp>
      <p:sp>
        <p:nvSpPr>
          <p:cNvPr id="9221" name="Rectangle 5"/>
          <p:cNvSpPr>
            <a:spLocks noGrp="1" noChangeArrowheads="1"/>
          </p:cNvSpPr>
          <p:nvPr>
            <p:ph type="body" idx="1"/>
          </p:nvPr>
        </p:nvSpPr>
        <p:spPr>
          <a:xfrm>
            <a:off x="395536" y="1772816"/>
            <a:ext cx="8280920" cy="4856584"/>
          </a:xfrm>
        </p:spPr>
        <p:txBody>
          <a:bodyPr/>
          <a:lstStyle/>
          <a:p>
            <a:pPr marL="0" indent="0">
              <a:lnSpc>
                <a:spcPct val="170000"/>
              </a:lnSpc>
              <a:buNone/>
            </a:pPr>
            <a:r>
              <a:rPr lang="es-CO" dirty="0" smtClean="0"/>
              <a:t>-Hacen lo contrario de lo que se le dice o pide.</a:t>
            </a:r>
          </a:p>
          <a:p>
            <a:pPr marL="0" indent="0">
              <a:lnSpc>
                <a:spcPct val="170000"/>
              </a:lnSpc>
              <a:buNone/>
            </a:pPr>
            <a:r>
              <a:rPr lang="es-CO" dirty="0" smtClean="0"/>
              <a:t>-Dificultad en adquirir patrones de conducta ( hábitos de higiene, cortesía….)</a:t>
            </a:r>
          </a:p>
          <a:p>
            <a:pPr marL="0" indent="0">
              <a:lnSpc>
                <a:spcPct val="170000"/>
              </a:lnSpc>
              <a:buNone/>
            </a:pPr>
            <a:r>
              <a:rPr lang="es-CO" sz="3600" dirty="0" smtClean="0">
                <a:latin typeface="+mj-lt"/>
              </a:rPr>
              <a:t>ESTABILIDAD EMOCIONAL :</a:t>
            </a:r>
          </a:p>
          <a:p>
            <a:pPr marL="0" indent="0">
              <a:lnSpc>
                <a:spcPct val="170000"/>
              </a:lnSpc>
              <a:buNone/>
            </a:pPr>
            <a:r>
              <a:rPr lang="es-CO" dirty="0" smtClean="0"/>
              <a:t>-Presentan cambios bruscos de humor.</a:t>
            </a:r>
          </a:p>
          <a:p>
            <a:pPr marL="0" indent="0">
              <a:lnSpc>
                <a:spcPct val="170000"/>
              </a:lnSpc>
              <a:buNone/>
            </a:pPr>
            <a:r>
              <a:rPr lang="es-CO" dirty="0" smtClean="0"/>
              <a:t>-Tienen un concepto pobre de sí mismo y no aceptan perder, por lo que no asumen sus propios fracasos.</a:t>
            </a:r>
          </a:p>
          <a:p>
            <a:pPr algn="l"/>
            <a:endParaRPr lang="en-US" dirty="0"/>
          </a:p>
        </p:txBody>
      </p:sp>
    </p:spTree>
  </p:cSld>
  <p:clrMapOvr>
    <a:masterClrMapping/>
  </p:clrMapOvr>
  <p:transition>
    <p:check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p:txBody>
          <a:bodyPr/>
          <a:lstStyle/>
          <a:p>
            <a:r>
              <a:rPr lang="es-CO" dirty="0" smtClean="0"/>
              <a:t>CAUSAS</a:t>
            </a:r>
            <a:endParaRPr lang="en-US" dirty="0"/>
          </a:p>
        </p:txBody>
      </p:sp>
      <p:sp>
        <p:nvSpPr>
          <p:cNvPr id="8197" name="Rectangle 5"/>
          <p:cNvSpPr>
            <a:spLocks noGrp="1" noChangeArrowheads="1"/>
          </p:cNvSpPr>
          <p:nvPr>
            <p:ph type="body" idx="1"/>
          </p:nvPr>
        </p:nvSpPr>
        <p:spPr>
          <a:xfrm>
            <a:off x="323528" y="1844824"/>
            <a:ext cx="8424936" cy="4608512"/>
          </a:xfrm>
        </p:spPr>
        <p:txBody>
          <a:bodyPr/>
          <a:lstStyle/>
          <a:p>
            <a:pPr>
              <a:lnSpc>
                <a:spcPct val="150000"/>
              </a:lnSpc>
              <a:buFont typeface="Wingdings" pitchFamily="2" charset="2"/>
              <a:buChar char="v"/>
            </a:pPr>
            <a:r>
              <a:rPr lang="es-CO" dirty="0" smtClean="0"/>
              <a:t> FACTORES GENÉTICOS.</a:t>
            </a:r>
          </a:p>
          <a:p>
            <a:pPr>
              <a:lnSpc>
                <a:spcPct val="150000"/>
              </a:lnSpc>
              <a:buFont typeface="Wingdings" pitchFamily="2" charset="2"/>
              <a:buChar char="v"/>
            </a:pPr>
            <a:r>
              <a:rPr lang="es-CO" dirty="0" smtClean="0"/>
              <a:t>FACTORES NO GENÉTICOS :</a:t>
            </a:r>
          </a:p>
          <a:p>
            <a:pPr marL="0" indent="0">
              <a:lnSpc>
                <a:spcPct val="150000"/>
              </a:lnSpc>
              <a:buNone/>
            </a:pPr>
            <a:r>
              <a:rPr lang="es-CO" dirty="0" smtClean="0"/>
              <a:t> -Nacimiento prematuro o con bajo peso al nacer.</a:t>
            </a:r>
          </a:p>
          <a:p>
            <a:pPr marL="0" indent="0">
              <a:lnSpc>
                <a:spcPct val="150000"/>
              </a:lnSpc>
              <a:buNone/>
            </a:pPr>
            <a:r>
              <a:rPr lang="es-CO" dirty="0" smtClean="0"/>
              <a:t>- Han sufrido anoxia durante el parto o infecciones neonatales</a:t>
            </a:r>
          </a:p>
          <a:p>
            <a:pPr marL="0" indent="0">
              <a:lnSpc>
                <a:spcPct val="150000"/>
              </a:lnSpc>
              <a:buNone/>
            </a:pPr>
            <a:r>
              <a:rPr lang="es-CO" dirty="0" smtClean="0"/>
              <a:t> - Consumo materno de alcohol y tabaco</a:t>
            </a:r>
          </a:p>
          <a:p>
            <a:pPr marL="0" indent="0">
              <a:lnSpc>
                <a:spcPct val="150000"/>
              </a:lnSpc>
              <a:buNone/>
            </a:pPr>
            <a:r>
              <a:rPr lang="es-CO" dirty="0" smtClean="0"/>
              <a:t>-  Exposición a altos niveles de plomo en la temprana infancia.</a:t>
            </a:r>
          </a:p>
          <a:p>
            <a:pPr marL="0" indent="0">
              <a:lnSpc>
                <a:spcPct val="150000"/>
              </a:lnSpc>
              <a:buNone/>
            </a:pPr>
            <a:r>
              <a:rPr lang="es-CO" dirty="0" smtClean="0"/>
              <a:t>- Lesiones  cerebrales ( córtex  pre frontal )</a:t>
            </a:r>
          </a:p>
          <a:p>
            <a:pPr marL="0" indent="0">
              <a:lnSpc>
                <a:spcPct val="150000"/>
              </a:lnSpc>
              <a:buNone/>
            </a:pPr>
            <a:r>
              <a:rPr lang="es-CO" dirty="0" smtClean="0"/>
              <a:t>- Desequilibrio entre los neurotransmisores.</a:t>
            </a:r>
          </a:p>
          <a:p>
            <a:pPr marL="0" indent="0">
              <a:lnSpc>
                <a:spcPct val="150000"/>
              </a:lnSpc>
              <a:buNone/>
            </a:pPr>
            <a:r>
              <a:rPr lang="es-CO" dirty="0" smtClean="0"/>
              <a:t>- Trastornos neurológicos tempranos.</a:t>
            </a:r>
          </a:p>
          <a:p>
            <a:pPr marL="68263" indent="-3175">
              <a:buFont typeface="Wingdings" pitchFamily="2" charset="2"/>
              <a:buNone/>
            </a:pPr>
            <a:endParaRPr lang="en-US" dirty="0"/>
          </a:p>
        </p:txBody>
      </p:sp>
    </p:spTree>
  </p:cSld>
  <p:clrMapOvr>
    <a:masterClrMapping/>
  </p:clrMapOvr>
  <p:transition>
    <p:check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title"/>
          </p:nvPr>
        </p:nvSpPr>
        <p:spPr>
          <a:xfrm>
            <a:off x="0" y="332656"/>
            <a:ext cx="9144000" cy="914400"/>
          </a:xfrm>
        </p:spPr>
        <p:txBody>
          <a:bodyPr/>
          <a:lstStyle/>
          <a:p>
            <a:r>
              <a:rPr lang="es-CO" dirty="0" smtClean="0"/>
              <a:t>DIAGNÓSTICO</a:t>
            </a:r>
            <a:endParaRPr lang="en-US" dirty="0"/>
          </a:p>
        </p:txBody>
      </p:sp>
      <p:sp>
        <p:nvSpPr>
          <p:cNvPr id="29698" name="Rectangle 2"/>
          <p:cNvSpPr>
            <a:spLocks noGrp="1" noChangeArrowheads="1"/>
          </p:cNvSpPr>
          <p:nvPr>
            <p:ph type="body" idx="1"/>
          </p:nvPr>
        </p:nvSpPr>
        <p:spPr>
          <a:xfrm>
            <a:off x="395536" y="1268760"/>
            <a:ext cx="8352928" cy="5256584"/>
          </a:xfrm>
        </p:spPr>
        <p:txBody>
          <a:bodyPr/>
          <a:lstStyle/>
          <a:p>
            <a:pPr>
              <a:buFont typeface="Wingdings" pitchFamily="2" charset="2"/>
              <a:buChar char="v"/>
            </a:pPr>
            <a:r>
              <a:rPr lang="es-CO" dirty="0" smtClean="0"/>
              <a:t>Examen médico general : con el fin de ver cómo es la salud ( epilepsia, meningitis ) y se presenta algún tipo de problemas auditivos, visuales o de desarrollo.</a:t>
            </a:r>
          </a:p>
          <a:p>
            <a:pPr>
              <a:buFont typeface="Wingdings" pitchFamily="2" charset="2"/>
              <a:buChar char="v"/>
            </a:pPr>
            <a:endParaRPr lang="es-CO" dirty="0" smtClean="0"/>
          </a:p>
          <a:p>
            <a:pPr>
              <a:buFont typeface="Wingdings" pitchFamily="2" charset="2"/>
              <a:buChar char="v"/>
            </a:pPr>
            <a:r>
              <a:rPr lang="es-CO" dirty="0" smtClean="0"/>
              <a:t>Evaluación psicológica : si presenta algún tipo de problema emocional como: ansiedad por separación o generalizada, depresión, trastorno de conducta (negativo desafiante )</a:t>
            </a:r>
          </a:p>
          <a:p>
            <a:pPr>
              <a:buFont typeface="Wingdings" pitchFamily="2" charset="2"/>
              <a:buChar char="v"/>
            </a:pPr>
            <a:endParaRPr lang="es-CO" dirty="0" smtClean="0"/>
          </a:p>
          <a:p>
            <a:pPr>
              <a:buFont typeface="Wingdings" pitchFamily="2" charset="2"/>
              <a:buChar char="v"/>
            </a:pPr>
            <a:r>
              <a:rPr lang="es-CO" dirty="0" smtClean="0"/>
              <a:t>Evaluación escolar : historia académica donde se especifique su comportamiento en clase y se enumeren las debilidades y fortalezas en cada asignatura. </a:t>
            </a:r>
          </a:p>
          <a:p>
            <a:pPr>
              <a:buFont typeface="Wingdings" pitchFamily="2" charset="2"/>
              <a:buChar char="v"/>
            </a:pPr>
            <a:endParaRPr lang="es-CO" dirty="0" smtClean="0"/>
          </a:p>
          <a:p>
            <a:pPr>
              <a:buFont typeface="Wingdings" pitchFamily="2" charset="2"/>
              <a:buChar char="v"/>
            </a:pPr>
            <a:r>
              <a:rPr lang="es-CO" dirty="0" smtClean="0"/>
              <a:t>Evaluación familiar : observar cómo son las relaciones del niño con sus padres, hermanos y demás miembros del grupo familiar.</a:t>
            </a:r>
          </a:p>
          <a:p>
            <a:pPr>
              <a:buFont typeface="Wingdings" pitchFamily="2" charset="2"/>
              <a:buChar char="v"/>
            </a:pPr>
            <a:endParaRPr lang="es-CO" dirty="0" smtClean="0"/>
          </a:p>
          <a:p>
            <a:pPr>
              <a:buFont typeface="Wingdings" pitchFamily="2" charset="2"/>
              <a:buChar char="v"/>
            </a:pPr>
            <a:r>
              <a:rPr lang="es-CO" dirty="0" smtClean="0"/>
              <a:t>Evaluación neuropsicológica : permite diferenciar claramente si hay un TDAH, también presenta problemas de aprendizaje (dislexia, disgrafía, discalculia, </a:t>
            </a:r>
            <a:r>
              <a:rPr lang="es-CO" dirty="0" err="1" smtClean="0"/>
              <a:t>etc</a:t>
            </a:r>
            <a:r>
              <a:rPr lang="es-CO" dirty="0" smtClean="0"/>
              <a:t> ) o si presenta un retardo global de las funciones psicológicas superiores y conocer el nivel del mismo (leve, moderado, severo )</a:t>
            </a:r>
          </a:p>
          <a:p>
            <a:pPr algn="l"/>
            <a:endParaRPr lang="en-US" dirty="0"/>
          </a:p>
        </p:txBody>
      </p:sp>
    </p:spTree>
  </p:cSld>
  <p:clrMapOvr>
    <a:masterClrMapping/>
  </p:clrMapOvr>
  <p:transition>
    <p:checker/>
  </p:transition>
</p:sld>
</file>

<file path=ppt/theme/theme1.xml><?xml version="1.0" encoding="utf-8"?>
<a:theme xmlns:a="http://schemas.openxmlformats.org/drawingml/2006/main" name="Presentación para un proyecto de ciencias">
  <a:themeElements>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fontScheme name="Echo">
      <a:majorFont>
        <a:latin typeface="Verdana"/>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Echo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Echo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Echo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Echo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ho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Echo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Echo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Presentación para un proyecto de ciencias</Template>
  <TotalTime>727</TotalTime>
  <Words>4182</Words>
  <Application>Microsoft Office PowerPoint</Application>
  <PresentationFormat>Presentación en pantalla (4:3)</PresentationFormat>
  <Paragraphs>415</Paragraphs>
  <Slides>37</Slides>
  <Notes>0</Notes>
  <HiddenSlides>0</HiddenSlides>
  <MMClips>0</MMClips>
  <ScaleCrop>false</ScaleCrop>
  <HeadingPairs>
    <vt:vector size="4" baseType="variant">
      <vt:variant>
        <vt:lpstr>Tema</vt:lpstr>
      </vt:variant>
      <vt:variant>
        <vt:i4>1</vt:i4>
      </vt:variant>
      <vt:variant>
        <vt:lpstr>Títulos de diapositiva</vt:lpstr>
      </vt:variant>
      <vt:variant>
        <vt:i4>37</vt:i4>
      </vt:variant>
    </vt:vector>
  </HeadingPairs>
  <TitlesOfParts>
    <vt:vector size="38" baseType="lpstr">
      <vt:lpstr>Presentación para un proyecto de ciencias</vt:lpstr>
      <vt:lpstr>HIPERACTIVIDAD Y DÉFICIT DE ATENCIÓN</vt:lpstr>
      <vt:lpstr>EXISTEN TRES TIPOS DE DÉFICIT DE ATENCIÓN</vt:lpstr>
      <vt:lpstr>HIPERACTIVIDAD :  </vt:lpstr>
      <vt:lpstr>INATENCIÓN : </vt:lpstr>
      <vt:lpstr>IMPULSIVIDAD: </vt:lpstr>
      <vt:lpstr>APRENDIZAJE : </vt:lpstr>
      <vt:lpstr>DESOBEDIENCIA : </vt:lpstr>
      <vt:lpstr>CAUSAS</vt:lpstr>
      <vt:lpstr>DIAGNÓSTICO</vt:lpstr>
      <vt:lpstr>TRATAMIENTO</vt:lpstr>
      <vt:lpstr>TRATAMIENTO</vt:lpstr>
      <vt:lpstr>TRATAMIENTO</vt:lpstr>
      <vt:lpstr>PERFIL DE LOS ESTUDIANTES HIPERACTIVOS A DIFERENTES EDADES</vt:lpstr>
      <vt:lpstr>PERFIL DE LOS ESTUDIANTES HIPERACTIVOS A DIFERENTES EDADES</vt:lpstr>
      <vt:lpstr>PERFIL DE LOS ESTUDIANTES HIPERACTIVOS A DIFERENTES EDADES</vt:lpstr>
      <vt:lpstr>ROL DEL EQUIPO INTERDISCIPLINARIO</vt:lpstr>
      <vt:lpstr>HIPERACTIVOS A DIFERENTES EDADES</vt:lpstr>
      <vt:lpstr>PARA EL MANEJO DE LA OBEDENCIA ES NECESARIO TENER EN CUENTA :</vt:lpstr>
      <vt:lpstr>QUÉ HACER DESPUÉS DE DAR UNA ORDEN</vt:lpstr>
      <vt:lpstr>SUGERENCIAS PARA EL MANEJO DEL TDAH EN EL SALÓN DE CLASE</vt:lpstr>
      <vt:lpstr>EN CUANTO A LA INATENCIÓN </vt:lpstr>
      <vt:lpstr>¿Qué hacer entonces?</vt:lpstr>
      <vt:lpstr>EN CUANTO A LA IMPULSIVIDAD</vt:lpstr>
      <vt:lpstr>Presentación de PowerPoint</vt:lpstr>
      <vt:lpstr>Trátelo de esta forma</vt:lpstr>
      <vt:lpstr>EN CUANTO A LA ACTIVIDAD MOTRIZ</vt:lpstr>
      <vt:lpstr>EN CUANTO A TRASTORNOS DE ANSIEDAD</vt:lpstr>
      <vt:lpstr>EN CUANTO A TRASTORNOS DE ANSIEDAD</vt:lpstr>
      <vt:lpstr>EN CUANTO A LA AUTOESTIMA</vt:lpstr>
      <vt:lpstr>EN CUANTO A LA MEMORIA</vt:lpstr>
      <vt:lpstr>EN CUANTO AL TRASTORNO OPOSICIONAL DESAFIANTE O DE CONDUCTA</vt:lpstr>
      <vt:lpstr>EN CUANTO A LAS CAPACIDADES ACADÉMICAS</vt:lpstr>
      <vt:lpstr>CHECKLIST PARA DOCENTES</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 de ciencias</dc:title>
  <dc:creator>Maria Isabel</dc:creator>
  <cp:lastModifiedBy>Maria Isabel</cp:lastModifiedBy>
  <cp:revision>35</cp:revision>
  <dcterms:created xsi:type="dcterms:W3CDTF">2013-07-08T21:16:37Z</dcterms:created>
  <dcterms:modified xsi:type="dcterms:W3CDTF">2013-07-17T15:39:23Z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TC010183733082</vt:lpwstr>
  </property>
</Properties>
</file>